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AF01"/>
    <a:srgbClr val="D60093"/>
    <a:srgbClr val="01CF9E"/>
    <a:srgbClr val="FD4901"/>
    <a:srgbClr val="3F25AB"/>
    <a:srgbClr val="1E00D0"/>
    <a:srgbClr val="FF8001"/>
    <a:srgbClr val="EFA539"/>
    <a:srgbClr val="5628A8"/>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E2821CCB-A047-453D-8CF3-082B10539300}" type="datetimeFigureOut">
              <a:rPr lang="it-IT" smtClean="0"/>
              <a:pPr/>
              <a:t>30/01/2017</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416C0FBC-733F-4DD3-8224-7C63C57BB0F8}" type="slidenum">
              <a:rPr lang="it-IT" smtClean="0"/>
              <a:pPr/>
              <a:t>‹N›</a:t>
            </a:fld>
            <a:endParaRPr lang="it-IT"/>
          </a:p>
        </p:txBody>
      </p:sp>
    </p:spTree>
    <p:extLst>
      <p:ext uri="{BB962C8B-B14F-4D97-AF65-F5344CB8AC3E}">
        <p14:creationId xmlns:p14="http://schemas.microsoft.com/office/powerpoint/2010/main" val="63597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1</a:t>
            </a:fld>
            <a:endParaRPr lang="it-IT"/>
          </a:p>
        </p:txBody>
      </p:sp>
    </p:spTree>
    <p:extLst>
      <p:ext uri="{BB962C8B-B14F-4D97-AF65-F5344CB8AC3E}">
        <p14:creationId xmlns:p14="http://schemas.microsoft.com/office/powerpoint/2010/main" val="23214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10</a:t>
            </a:fld>
            <a:endParaRPr lang="it-IT"/>
          </a:p>
        </p:txBody>
      </p:sp>
    </p:spTree>
    <p:extLst>
      <p:ext uri="{BB962C8B-B14F-4D97-AF65-F5344CB8AC3E}">
        <p14:creationId xmlns:p14="http://schemas.microsoft.com/office/powerpoint/2010/main" val="277847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11</a:t>
            </a:fld>
            <a:endParaRPr lang="it-IT"/>
          </a:p>
        </p:txBody>
      </p:sp>
    </p:spTree>
    <p:extLst>
      <p:ext uri="{BB962C8B-B14F-4D97-AF65-F5344CB8AC3E}">
        <p14:creationId xmlns:p14="http://schemas.microsoft.com/office/powerpoint/2010/main" val="130766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12</a:t>
            </a:fld>
            <a:endParaRPr lang="it-IT"/>
          </a:p>
        </p:txBody>
      </p:sp>
    </p:spTree>
    <p:extLst>
      <p:ext uri="{BB962C8B-B14F-4D97-AF65-F5344CB8AC3E}">
        <p14:creationId xmlns:p14="http://schemas.microsoft.com/office/powerpoint/2010/main" val="115094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13</a:t>
            </a:fld>
            <a:endParaRPr lang="it-IT"/>
          </a:p>
        </p:txBody>
      </p:sp>
    </p:spTree>
    <p:extLst>
      <p:ext uri="{BB962C8B-B14F-4D97-AF65-F5344CB8AC3E}">
        <p14:creationId xmlns:p14="http://schemas.microsoft.com/office/powerpoint/2010/main" val="327056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14</a:t>
            </a:fld>
            <a:endParaRPr lang="it-IT"/>
          </a:p>
        </p:txBody>
      </p:sp>
    </p:spTree>
    <p:extLst>
      <p:ext uri="{BB962C8B-B14F-4D97-AF65-F5344CB8AC3E}">
        <p14:creationId xmlns:p14="http://schemas.microsoft.com/office/powerpoint/2010/main" val="1633679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15</a:t>
            </a:fld>
            <a:endParaRPr lang="it-IT"/>
          </a:p>
        </p:txBody>
      </p:sp>
    </p:spTree>
    <p:extLst>
      <p:ext uri="{BB962C8B-B14F-4D97-AF65-F5344CB8AC3E}">
        <p14:creationId xmlns:p14="http://schemas.microsoft.com/office/powerpoint/2010/main" val="36261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16</a:t>
            </a:fld>
            <a:endParaRPr lang="it-IT"/>
          </a:p>
        </p:txBody>
      </p:sp>
    </p:spTree>
    <p:extLst>
      <p:ext uri="{BB962C8B-B14F-4D97-AF65-F5344CB8AC3E}">
        <p14:creationId xmlns:p14="http://schemas.microsoft.com/office/powerpoint/2010/main" val="68612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17</a:t>
            </a:fld>
            <a:endParaRPr lang="it-IT"/>
          </a:p>
        </p:txBody>
      </p:sp>
    </p:spTree>
    <p:extLst>
      <p:ext uri="{BB962C8B-B14F-4D97-AF65-F5344CB8AC3E}">
        <p14:creationId xmlns:p14="http://schemas.microsoft.com/office/powerpoint/2010/main" val="1034678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18</a:t>
            </a:fld>
            <a:endParaRPr lang="it-IT"/>
          </a:p>
        </p:txBody>
      </p:sp>
    </p:spTree>
    <p:extLst>
      <p:ext uri="{BB962C8B-B14F-4D97-AF65-F5344CB8AC3E}">
        <p14:creationId xmlns:p14="http://schemas.microsoft.com/office/powerpoint/2010/main" val="277431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2</a:t>
            </a:fld>
            <a:endParaRPr lang="it-IT"/>
          </a:p>
        </p:txBody>
      </p:sp>
    </p:spTree>
    <p:extLst>
      <p:ext uri="{BB962C8B-B14F-4D97-AF65-F5344CB8AC3E}">
        <p14:creationId xmlns:p14="http://schemas.microsoft.com/office/powerpoint/2010/main" val="393101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3</a:t>
            </a:fld>
            <a:endParaRPr lang="it-IT"/>
          </a:p>
        </p:txBody>
      </p:sp>
    </p:spTree>
    <p:extLst>
      <p:ext uri="{BB962C8B-B14F-4D97-AF65-F5344CB8AC3E}">
        <p14:creationId xmlns:p14="http://schemas.microsoft.com/office/powerpoint/2010/main" val="30064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4</a:t>
            </a:fld>
            <a:endParaRPr lang="it-IT"/>
          </a:p>
        </p:txBody>
      </p:sp>
    </p:spTree>
    <p:extLst>
      <p:ext uri="{BB962C8B-B14F-4D97-AF65-F5344CB8AC3E}">
        <p14:creationId xmlns:p14="http://schemas.microsoft.com/office/powerpoint/2010/main" val="399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5</a:t>
            </a:fld>
            <a:endParaRPr lang="it-IT"/>
          </a:p>
        </p:txBody>
      </p:sp>
    </p:spTree>
    <p:extLst>
      <p:ext uri="{BB962C8B-B14F-4D97-AF65-F5344CB8AC3E}">
        <p14:creationId xmlns:p14="http://schemas.microsoft.com/office/powerpoint/2010/main" val="254499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6</a:t>
            </a:fld>
            <a:endParaRPr lang="it-IT"/>
          </a:p>
        </p:txBody>
      </p:sp>
    </p:spTree>
    <p:extLst>
      <p:ext uri="{BB962C8B-B14F-4D97-AF65-F5344CB8AC3E}">
        <p14:creationId xmlns:p14="http://schemas.microsoft.com/office/powerpoint/2010/main" val="408693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7</a:t>
            </a:fld>
            <a:endParaRPr lang="it-IT"/>
          </a:p>
        </p:txBody>
      </p:sp>
    </p:spTree>
    <p:extLst>
      <p:ext uri="{BB962C8B-B14F-4D97-AF65-F5344CB8AC3E}">
        <p14:creationId xmlns:p14="http://schemas.microsoft.com/office/powerpoint/2010/main" val="275609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8</a:t>
            </a:fld>
            <a:endParaRPr lang="it-IT"/>
          </a:p>
        </p:txBody>
      </p:sp>
    </p:spTree>
    <p:extLst>
      <p:ext uri="{BB962C8B-B14F-4D97-AF65-F5344CB8AC3E}">
        <p14:creationId xmlns:p14="http://schemas.microsoft.com/office/powerpoint/2010/main" val="268500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F2EB11-7F75-4E3E-ADC0-75E3FE661AE5}" type="slidenum">
              <a:rPr lang="it-IT" smtClean="0"/>
              <a:pPr/>
              <a:t>9</a:t>
            </a:fld>
            <a:endParaRPr lang="it-IT"/>
          </a:p>
        </p:txBody>
      </p:sp>
    </p:spTree>
    <p:extLst>
      <p:ext uri="{BB962C8B-B14F-4D97-AF65-F5344CB8AC3E}">
        <p14:creationId xmlns:p14="http://schemas.microsoft.com/office/powerpoint/2010/main" val="4773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D314A64F-1380-4F1F-A7F5-3C828A502792}"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73D9823C-2DB0-44DB-BBB4-475266ACC4EA}"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3AA89B1A-627D-4502-9FBB-FAE6CD6E93C7}"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6D7F69ED-233C-42AD-8BE3-20CE16644228}"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p>
        </p:txBody>
      </p:sp>
      <p:sp>
        <p:nvSpPr>
          <p:cNvPr id="5" name="Segnaposto piè di pagina 4"/>
          <p:cNvSpPr>
            <a:spLocks noGrp="1"/>
          </p:cNvSpPr>
          <p:nvPr>
            <p:ph type="ftr" sz="quarter" idx="11"/>
          </p:nvPr>
        </p:nvSpPr>
        <p:spPr/>
        <p:txBody>
          <a:bodyPr/>
          <a:lstStyle>
            <a:lvl1pPr>
              <a:defRPr/>
            </a:lvl1pPr>
          </a:lstStyle>
          <a:p>
            <a:endParaRPr lang="en-US"/>
          </a:p>
        </p:txBody>
      </p:sp>
      <p:sp>
        <p:nvSpPr>
          <p:cNvPr id="6" name="Segnaposto numero diapositiva 5"/>
          <p:cNvSpPr>
            <a:spLocks noGrp="1"/>
          </p:cNvSpPr>
          <p:nvPr>
            <p:ph type="sldNum" sz="quarter" idx="12"/>
          </p:nvPr>
        </p:nvSpPr>
        <p:spPr/>
        <p:txBody>
          <a:bodyPr/>
          <a:lstStyle>
            <a:lvl1pPr>
              <a:defRPr/>
            </a:lvl1pPr>
          </a:lstStyle>
          <a:p>
            <a:fld id="{A029347E-321F-45BC-921E-F10D270CF407}"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6F758CE2-C6B0-431E-8D87-B393FE795C23}"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p>
        </p:txBody>
      </p:sp>
      <p:sp>
        <p:nvSpPr>
          <p:cNvPr id="8" name="Segnaposto piè di pagina 7"/>
          <p:cNvSpPr>
            <a:spLocks noGrp="1"/>
          </p:cNvSpPr>
          <p:nvPr>
            <p:ph type="ftr" sz="quarter" idx="11"/>
          </p:nvPr>
        </p:nvSpPr>
        <p:spPr/>
        <p:txBody>
          <a:bodyPr/>
          <a:lstStyle>
            <a:lvl1pPr>
              <a:defRPr/>
            </a:lvl1pPr>
          </a:lstStyle>
          <a:p>
            <a:endParaRPr lang="en-US"/>
          </a:p>
        </p:txBody>
      </p:sp>
      <p:sp>
        <p:nvSpPr>
          <p:cNvPr id="9" name="Segnaposto numero diapositiva 8"/>
          <p:cNvSpPr>
            <a:spLocks noGrp="1"/>
          </p:cNvSpPr>
          <p:nvPr>
            <p:ph type="sldNum" sz="quarter" idx="12"/>
          </p:nvPr>
        </p:nvSpPr>
        <p:spPr/>
        <p:txBody>
          <a:bodyPr/>
          <a:lstStyle>
            <a:lvl1pPr>
              <a:defRPr/>
            </a:lvl1pPr>
          </a:lstStyle>
          <a:p>
            <a:fld id="{95012AB6-67BB-4C2E-8C35-409CB5EB7758}"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p>
        </p:txBody>
      </p:sp>
      <p:sp>
        <p:nvSpPr>
          <p:cNvPr id="4" name="Segnaposto piè di pagina 3"/>
          <p:cNvSpPr>
            <a:spLocks noGrp="1"/>
          </p:cNvSpPr>
          <p:nvPr>
            <p:ph type="ftr" sz="quarter" idx="11"/>
          </p:nvPr>
        </p:nvSpPr>
        <p:spPr/>
        <p:txBody>
          <a:bodyPr/>
          <a:lstStyle>
            <a:lvl1pPr>
              <a:defRPr/>
            </a:lvl1pPr>
          </a:lstStyle>
          <a:p>
            <a:endParaRPr lang="en-US"/>
          </a:p>
        </p:txBody>
      </p:sp>
      <p:sp>
        <p:nvSpPr>
          <p:cNvPr id="5" name="Segnaposto numero diapositiva 4"/>
          <p:cNvSpPr>
            <a:spLocks noGrp="1"/>
          </p:cNvSpPr>
          <p:nvPr>
            <p:ph type="sldNum" sz="quarter" idx="12"/>
          </p:nvPr>
        </p:nvSpPr>
        <p:spPr/>
        <p:txBody>
          <a:bodyPr/>
          <a:lstStyle>
            <a:lvl1pPr>
              <a:defRPr/>
            </a:lvl1pPr>
          </a:lstStyle>
          <a:p>
            <a:fld id="{C6CD8E48-4B82-4AF7-A837-387FDC1A5DB8}"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p>
        </p:txBody>
      </p:sp>
      <p:sp>
        <p:nvSpPr>
          <p:cNvPr id="3" name="Segnaposto piè di pagina 2"/>
          <p:cNvSpPr>
            <a:spLocks noGrp="1"/>
          </p:cNvSpPr>
          <p:nvPr>
            <p:ph type="ftr" sz="quarter" idx="11"/>
          </p:nvPr>
        </p:nvSpPr>
        <p:spPr/>
        <p:txBody>
          <a:bodyPr/>
          <a:lstStyle>
            <a:lvl1pPr>
              <a:defRPr/>
            </a:lvl1pPr>
          </a:lstStyle>
          <a:p>
            <a:endParaRPr lang="en-US"/>
          </a:p>
        </p:txBody>
      </p:sp>
      <p:sp>
        <p:nvSpPr>
          <p:cNvPr id="4" name="Segnaposto numero diapositiva 3"/>
          <p:cNvSpPr>
            <a:spLocks noGrp="1"/>
          </p:cNvSpPr>
          <p:nvPr>
            <p:ph type="sldNum" sz="quarter" idx="12"/>
          </p:nvPr>
        </p:nvSpPr>
        <p:spPr/>
        <p:txBody>
          <a:bodyPr/>
          <a:lstStyle>
            <a:lvl1pPr>
              <a:defRPr/>
            </a:lvl1pPr>
          </a:lstStyle>
          <a:p>
            <a:fld id="{940A48E7-ABC4-4FEC-A7A1-ADA993969849}"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F5EF9F20-AFB3-45F7-9630-81B8A744B7CE}"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p>
        </p:txBody>
      </p:sp>
      <p:sp>
        <p:nvSpPr>
          <p:cNvPr id="6" name="Segnaposto piè di pagina 5"/>
          <p:cNvSpPr>
            <a:spLocks noGrp="1"/>
          </p:cNvSpPr>
          <p:nvPr>
            <p:ph type="ftr" sz="quarter" idx="11"/>
          </p:nvPr>
        </p:nvSpPr>
        <p:spPr/>
        <p:txBody>
          <a:bodyPr/>
          <a:lstStyle>
            <a:lvl1pPr>
              <a:defRPr/>
            </a:lvl1pPr>
          </a:lstStyle>
          <a:p>
            <a:endParaRPr lang="en-US"/>
          </a:p>
        </p:txBody>
      </p:sp>
      <p:sp>
        <p:nvSpPr>
          <p:cNvPr id="7" name="Segnaposto numero diapositiva 6"/>
          <p:cNvSpPr>
            <a:spLocks noGrp="1"/>
          </p:cNvSpPr>
          <p:nvPr>
            <p:ph type="sldNum" sz="quarter" idx="12"/>
          </p:nvPr>
        </p:nvSpPr>
        <p:spPr/>
        <p:txBody>
          <a:bodyPr/>
          <a:lstStyle>
            <a:lvl1pPr>
              <a:defRPr/>
            </a:lvl1pPr>
          </a:lstStyle>
          <a:p>
            <a:fld id="{C9CEB8B1-8C28-4824-87C8-F15296D62C8D}"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65895C4-C1E5-41D2-97BF-8060FB112067}"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0" name="Rettangolo 9"/>
          <p:cNvSpPr/>
          <p:nvPr/>
        </p:nvSpPr>
        <p:spPr>
          <a:xfrm>
            <a:off x="899592" y="5862257"/>
            <a:ext cx="7344816" cy="584775"/>
          </a:xfrm>
          <a:prstGeom prst="rect">
            <a:avLst/>
          </a:prstGeom>
        </p:spPr>
        <p:txBody>
          <a:bodyPr wrap="square">
            <a:spAutoFit/>
          </a:bodyPr>
          <a:lstStyle/>
          <a:p>
            <a:pPr algn="ctr"/>
            <a:r>
              <a:rPr lang="en-US" sz="1600" dirty="0">
                <a:latin typeface="Calibri Light" panose="020F0302020204030204" pitchFamily="34" charset="0"/>
                <a:cs typeface="Calibri Light" panose="020F0302020204030204" pitchFamily="34" charset="0"/>
              </a:rPr>
              <a:t>A Pixar employee </a:t>
            </a:r>
            <a:r>
              <a:rPr lang="en-US" sz="1600" dirty="0" err="1">
                <a:latin typeface="Calibri Light" panose="020F0302020204030204" pitchFamily="34" charset="0"/>
                <a:cs typeface="Calibri Light" panose="020F0302020204030204" pitchFamily="34" charset="0"/>
              </a:rPr>
              <a:t>pithes</a:t>
            </a:r>
            <a:r>
              <a:rPr lang="en-US" sz="1600" dirty="0">
                <a:latin typeface="Calibri Light" panose="020F0302020204030204" pitchFamily="34" charset="0"/>
                <a:cs typeface="Calibri Light" panose="020F0302020204030204" pitchFamily="34" charset="0"/>
              </a:rPr>
              <a:t> their idea to other members of the development team. The real challenge is to get the audience to believe in the idea and see the possibilities in it.</a:t>
            </a:r>
            <a:endParaRPr lang="it-IT" sz="1600" dirty="0">
              <a:latin typeface="Calibri Light" panose="020F0302020204030204" pitchFamily="34" charset="0"/>
              <a:cs typeface="Calibri Light" panose="020F0302020204030204" pitchFamily="34"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4" name="CasellaDiTesto 3"/>
          <p:cNvSpPr txBox="1"/>
          <p:nvPr/>
        </p:nvSpPr>
        <p:spPr>
          <a:xfrm>
            <a:off x="0" y="980728"/>
            <a:ext cx="9144000" cy="461665"/>
          </a:xfrm>
          <a:prstGeom prst="rect">
            <a:avLst/>
          </a:prstGeom>
          <a:noFill/>
        </p:spPr>
        <p:txBody>
          <a:bodyPr wrap="square" rtlCol="0">
            <a:spAutoFit/>
          </a:bodyPr>
          <a:lstStyle/>
          <a:p>
            <a:pPr algn="ctr"/>
            <a:r>
              <a:rPr lang="it-IT" dirty="0" smtClean="0">
                <a:latin typeface="Comic Sans MS" panose="030F0702030302020204" pitchFamily="66" charset="0"/>
              </a:rPr>
              <a:t>1 - Story Idea</a:t>
            </a:r>
            <a:endParaRPr lang="it-IT" dirty="0">
              <a:latin typeface="Comic Sans MS" panose="030F0702030302020204" pitchFamily="66"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 y="453554"/>
            <a:ext cx="3097803" cy="4996456"/>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087" y="1504306"/>
            <a:ext cx="4463913" cy="29738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6444208" y="764704"/>
            <a:ext cx="2699792" cy="461665"/>
          </a:xfrm>
          <a:prstGeom prst="rect">
            <a:avLst/>
          </a:prstGeom>
          <a:noFill/>
        </p:spPr>
        <p:txBody>
          <a:bodyPr wrap="square" rtlCol="0">
            <a:spAutoFit/>
          </a:bodyPr>
          <a:lstStyle/>
          <a:p>
            <a:pPr algn="ctr"/>
            <a:r>
              <a:rPr lang="it-IT" dirty="0">
                <a:latin typeface="Comic Sans MS" panose="030F0702030302020204" pitchFamily="66" charset="0"/>
                <a:cs typeface="Calibri Light" panose="020F0302020204030204" pitchFamily="34" charset="0"/>
              </a:rPr>
              <a:t>8</a:t>
            </a:r>
            <a:r>
              <a:rPr lang="it-IT" dirty="0" smtClean="0">
                <a:latin typeface="Comic Sans MS" panose="030F0702030302020204" pitchFamily="66" charset="0"/>
                <a:cs typeface="Calibri Light" panose="020F0302020204030204" pitchFamily="34" charset="0"/>
              </a:rPr>
              <a:t> – </a:t>
            </a:r>
            <a:r>
              <a:rPr lang="it-IT" dirty="0" err="1" smtClean="0">
                <a:latin typeface="Comic Sans MS" panose="030F0702030302020204" pitchFamily="66" charset="0"/>
                <a:cs typeface="Calibri Light" panose="020F0302020204030204" pitchFamily="34" charset="0"/>
              </a:rPr>
              <a:t>models</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0" y="1957258"/>
            <a:ext cx="8964487" cy="338554"/>
          </a:xfrm>
          <a:prstGeom prst="rect">
            <a:avLst/>
          </a:prstGeom>
          <a:noFill/>
        </p:spPr>
        <p:txBody>
          <a:bodyPr wrap="square" rtlCol="0">
            <a:spAutoFit/>
          </a:bodyPr>
          <a:lstStyle/>
          <a:p>
            <a:endParaRPr lang="it-IT" sz="1600" dirty="0">
              <a:latin typeface="Calibri Light" panose="020F0302020204030204" pitchFamily="34" charset="0"/>
              <a:cs typeface="Calibri Light" panose="020F0302020204030204" pitchFamily="34" charset="0"/>
            </a:endParaRPr>
          </a:p>
        </p:txBody>
      </p:sp>
      <p:sp>
        <p:nvSpPr>
          <p:cNvPr id="10" name="CasellaDiTesto 9"/>
          <p:cNvSpPr txBox="1"/>
          <p:nvPr/>
        </p:nvSpPr>
        <p:spPr>
          <a:xfrm>
            <a:off x="323527" y="3769518"/>
            <a:ext cx="8640959" cy="2554545"/>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the characters, sets and props are either sculpted by hand and then scanned in three dimensionally or modelled in three-dimensions directly in the computer. </a:t>
            </a:r>
            <a:endParaRPr lang="en-US" sz="1600" dirty="0" smtClean="0">
              <a:latin typeface="Calibri Light" panose="020F0302020204030204" pitchFamily="34" charset="0"/>
              <a:cs typeface="Calibri Light" panose="020F0302020204030204" pitchFamily="34" charset="0"/>
            </a:endParaRPr>
          </a:p>
          <a:p>
            <a:endParaRPr lang="en-US" sz="1600" dirty="0" smtClean="0">
              <a:latin typeface="Calibri Light" panose="020F0302020204030204" pitchFamily="34" charset="0"/>
              <a:cs typeface="Calibri Light" panose="020F0302020204030204" pitchFamily="34" charset="0"/>
            </a:endParaRPr>
          </a:p>
          <a:p>
            <a:r>
              <a:rPr lang="en-US" sz="1600" dirty="0" smtClean="0">
                <a:latin typeface="Calibri Light" panose="020F0302020204030204" pitchFamily="34" charset="0"/>
                <a:cs typeface="Calibri Light" panose="020F0302020204030204" pitchFamily="34" charset="0"/>
              </a:rPr>
              <a:t>Since </a:t>
            </a:r>
            <a:r>
              <a:rPr lang="en-US" sz="1600" dirty="0">
                <a:latin typeface="Calibri Light" panose="020F0302020204030204" pitchFamily="34" charset="0"/>
                <a:cs typeface="Calibri Light" panose="020F0302020204030204" pitchFamily="34" charset="0"/>
              </a:rPr>
              <a:t>these are 3D objects, they're modeled on the X, Y and Z axes and can be rotated and viewed from any angle. When you first begin to model an object, it doesn't have any surface color or texture. All you see on your screen is the </a:t>
            </a:r>
            <a:r>
              <a:rPr lang="en-US" sz="1600" b="1" dirty="0">
                <a:latin typeface="Calibri Light" panose="020F0302020204030204" pitchFamily="34" charset="0"/>
                <a:cs typeface="Calibri Light" panose="020F0302020204030204" pitchFamily="34" charset="0"/>
              </a:rPr>
              <a:t>object's skeleton </a:t>
            </a:r>
            <a:r>
              <a:rPr lang="en-US" sz="1600" dirty="0">
                <a:latin typeface="Calibri Light" panose="020F0302020204030204" pitchFamily="34" charset="0"/>
                <a:cs typeface="Calibri Light" panose="020F0302020204030204" pitchFamily="34" charset="0"/>
              </a:rPr>
              <a:t>-- the lines and outlines of the individual cubes, blocks and spheres that have been used to construct it. This is called a wireframe. </a:t>
            </a:r>
            <a:endParaRPr lang="en-US" sz="1600" dirty="0" smtClean="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models are then give "</a:t>
            </a:r>
            <a:r>
              <a:rPr lang="en-US" sz="1600" dirty="0" err="1">
                <a:latin typeface="Calibri Light" panose="020F0302020204030204" pitchFamily="34" charset="0"/>
                <a:cs typeface="Calibri Light" panose="020F0302020204030204" pitchFamily="34" charset="0"/>
              </a:rPr>
              <a:t>avars</a:t>
            </a:r>
            <a:r>
              <a:rPr lang="en-US" sz="1600" dirty="0">
                <a:latin typeface="Calibri Light" panose="020F0302020204030204" pitchFamily="34" charset="0"/>
                <a:cs typeface="Calibri Light" panose="020F0302020204030204" pitchFamily="34" charset="0"/>
              </a:rPr>
              <a:t>", or hinges, which the animator will use to make the object or character move. For example, </a:t>
            </a:r>
            <a:r>
              <a:rPr lang="en-US" sz="1600" b="1" dirty="0">
                <a:latin typeface="Calibri Light" panose="020F0302020204030204" pitchFamily="34" charset="0"/>
                <a:cs typeface="Calibri Light" panose="020F0302020204030204" pitchFamily="34" charset="0"/>
              </a:rPr>
              <a:t>Woody has 100 </a:t>
            </a:r>
            <a:r>
              <a:rPr lang="en-US" sz="1600" b="1" dirty="0" err="1">
                <a:latin typeface="Calibri Light" panose="020F0302020204030204" pitchFamily="34" charset="0"/>
                <a:cs typeface="Calibri Light" panose="020F0302020204030204" pitchFamily="34" charset="0"/>
              </a:rPr>
              <a:t>avars</a:t>
            </a:r>
            <a:r>
              <a:rPr lang="en-US" sz="1600" b="1" dirty="0">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rPr>
              <a:t>in his face alone.</a:t>
            </a:r>
            <a:endParaRPr lang="it-IT" sz="1600" dirty="0">
              <a:latin typeface="Calibri Light" panose="020F0302020204030204" pitchFamily="34" charset="0"/>
              <a:cs typeface="Calibri Light" panose="020F0302020204030204"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2939"/>
            <a:ext cx="5336309" cy="3004814"/>
          </a:xfrm>
          <a:prstGeom prst="rect">
            <a:avLst/>
          </a:prstGeom>
        </p:spPr>
      </p:pic>
    </p:spTree>
    <p:extLst>
      <p:ext uri="{BB962C8B-B14F-4D97-AF65-F5344CB8AC3E}">
        <p14:creationId xmlns:p14="http://schemas.microsoft.com/office/powerpoint/2010/main" val="3448224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6444208" y="764704"/>
            <a:ext cx="2699792" cy="461665"/>
          </a:xfrm>
          <a:prstGeom prst="rect">
            <a:avLst/>
          </a:prstGeom>
          <a:noFill/>
        </p:spPr>
        <p:txBody>
          <a:bodyPr wrap="square" rtlCol="0">
            <a:spAutoFit/>
          </a:bodyPr>
          <a:lstStyle/>
          <a:p>
            <a:pPr algn="ctr"/>
            <a:r>
              <a:rPr lang="it-IT" dirty="0" smtClean="0">
                <a:latin typeface="Comic Sans MS" panose="030F0702030302020204" pitchFamily="66" charset="0"/>
                <a:cs typeface="Calibri Light" panose="020F0302020204030204" pitchFamily="34" charset="0"/>
              </a:rPr>
              <a:t>9 – Sets</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0" y="1957258"/>
            <a:ext cx="8964487" cy="338554"/>
          </a:xfrm>
          <a:prstGeom prst="rect">
            <a:avLst/>
          </a:prstGeom>
          <a:noFill/>
        </p:spPr>
        <p:txBody>
          <a:bodyPr wrap="square" rtlCol="0">
            <a:spAutoFit/>
          </a:bodyPr>
          <a:lstStyle/>
          <a:p>
            <a:endParaRPr lang="it-IT" sz="1600" dirty="0">
              <a:latin typeface="Calibri Light" panose="020F0302020204030204" pitchFamily="34" charset="0"/>
              <a:cs typeface="Calibri Light" panose="020F030202020403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0172"/>
            <a:ext cx="6940575" cy="3902923"/>
          </a:xfrm>
          <a:prstGeom prst="rect">
            <a:avLst/>
          </a:prstGeom>
        </p:spPr>
      </p:pic>
      <p:sp>
        <p:nvSpPr>
          <p:cNvPr id="11" name="CasellaDiTesto 10"/>
          <p:cNvSpPr txBox="1"/>
          <p:nvPr/>
        </p:nvSpPr>
        <p:spPr>
          <a:xfrm>
            <a:off x="323528" y="4797152"/>
            <a:ext cx="8208912" cy="338554"/>
          </a:xfrm>
          <a:prstGeom prst="rect">
            <a:avLst/>
          </a:prstGeom>
          <a:noFill/>
        </p:spPr>
        <p:txBody>
          <a:bodyPr wrap="square" rtlCol="0">
            <a:spAutoFit/>
          </a:bodyPr>
          <a:lstStyle/>
          <a:p>
            <a:r>
              <a:rPr lang="en-US" sz="1600">
                <a:latin typeface="Calibri Light" panose="020F0302020204030204" pitchFamily="34" charset="0"/>
                <a:cs typeface="Calibri Light" panose="020F0302020204030204" pitchFamily="34" charset="0"/>
              </a:rPr>
              <a:t>Sets are environments created for the film's story. </a:t>
            </a:r>
            <a:endParaRPr lang="it-IT"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03920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6444208" y="764704"/>
            <a:ext cx="2699792" cy="461665"/>
          </a:xfrm>
          <a:prstGeom prst="rect">
            <a:avLst/>
          </a:prstGeom>
          <a:noFill/>
        </p:spPr>
        <p:txBody>
          <a:bodyPr wrap="square" rtlCol="0">
            <a:spAutoFit/>
          </a:bodyPr>
          <a:lstStyle/>
          <a:p>
            <a:pPr algn="ctr"/>
            <a:r>
              <a:rPr lang="it-IT" dirty="0" smtClean="0">
                <a:latin typeface="Comic Sans MS" panose="030F0702030302020204" pitchFamily="66" charset="0"/>
                <a:cs typeface="Calibri Light" panose="020F0302020204030204" pitchFamily="34" charset="0"/>
              </a:rPr>
              <a:t>10 – </a:t>
            </a:r>
            <a:r>
              <a:rPr lang="it-IT" dirty="0" err="1" smtClean="0">
                <a:latin typeface="Comic Sans MS" panose="030F0702030302020204" pitchFamily="66" charset="0"/>
                <a:cs typeface="Calibri Light" panose="020F0302020204030204" pitchFamily="34" charset="0"/>
              </a:rPr>
              <a:t>Shots</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0" y="1957258"/>
            <a:ext cx="8964487" cy="338554"/>
          </a:xfrm>
          <a:prstGeom prst="rect">
            <a:avLst/>
          </a:prstGeom>
          <a:noFill/>
        </p:spPr>
        <p:txBody>
          <a:bodyPr wrap="square" rtlCol="0">
            <a:spAutoFit/>
          </a:bodyPr>
          <a:lstStyle/>
          <a:p>
            <a:endParaRPr lang="it-IT" sz="1600" dirty="0">
              <a:latin typeface="Calibri Light" panose="020F0302020204030204" pitchFamily="34" charset="0"/>
              <a:cs typeface="Calibri Light" panose="020F0302020204030204" pitchFamily="34" charset="0"/>
            </a:endParaRPr>
          </a:p>
        </p:txBody>
      </p:sp>
      <p:sp>
        <p:nvSpPr>
          <p:cNvPr id="11" name="CasellaDiTesto 10"/>
          <p:cNvSpPr txBox="1"/>
          <p:nvPr/>
        </p:nvSpPr>
        <p:spPr>
          <a:xfrm>
            <a:off x="323528" y="4797152"/>
            <a:ext cx="8208912" cy="1323439"/>
          </a:xfrm>
          <a:prstGeom prst="rect">
            <a:avLst/>
          </a:prstGeom>
          <a:noFill/>
        </p:spPr>
        <p:txBody>
          <a:bodyPr wrap="square" rtlCol="0">
            <a:spAutoFit/>
          </a:bodyPr>
          <a:lstStyle/>
          <a:p>
            <a:r>
              <a:rPr lang="en-US" sz="1600">
                <a:latin typeface="Calibri Light" panose="020F0302020204030204" pitchFamily="34" charset="0"/>
                <a:cs typeface="Calibri Light" panose="020F0302020204030204" pitchFamily="34" charset="0"/>
              </a:rPr>
              <a:t>Translating the story into three-dimensional scenes, the layout crew choreographs the characters in the set and uses a virtual camera to create shots that capture the emotion and story point of each scene. Layout often produces multiple versions of shots to provide the editorial department with choices for cutting the scene for maximum storytelling effect. Once the seen has been cut, the final version is released to animation.</a:t>
            </a:r>
            <a:endParaRPr lang="it-IT" sz="1600" dirty="0">
              <a:latin typeface="Calibri Light" panose="020F0302020204030204" pitchFamily="34" charset="0"/>
              <a:cs typeface="Calibri Light" panose="020F0302020204030204"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1641"/>
            <a:ext cx="4932040" cy="3966121"/>
          </a:xfrm>
          <a:prstGeom prst="rect">
            <a:avLst/>
          </a:prstGeom>
        </p:spPr>
      </p:pic>
    </p:spTree>
    <p:extLst>
      <p:ext uri="{BB962C8B-B14F-4D97-AF65-F5344CB8AC3E}">
        <p14:creationId xmlns:p14="http://schemas.microsoft.com/office/powerpoint/2010/main" val="1136221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6444208" y="764704"/>
            <a:ext cx="2699792" cy="461665"/>
          </a:xfrm>
          <a:prstGeom prst="rect">
            <a:avLst/>
          </a:prstGeom>
          <a:noFill/>
        </p:spPr>
        <p:txBody>
          <a:bodyPr wrap="square" rtlCol="0">
            <a:spAutoFit/>
          </a:bodyPr>
          <a:lstStyle/>
          <a:p>
            <a:pPr algn="ctr"/>
            <a:r>
              <a:rPr lang="it-IT" dirty="0" smtClean="0">
                <a:latin typeface="Comic Sans MS" panose="030F0702030302020204" pitchFamily="66" charset="0"/>
                <a:cs typeface="Calibri Light" panose="020F0302020204030204" pitchFamily="34" charset="0"/>
              </a:rPr>
              <a:t>11 – </a:t>
            </a:r>
            <a:r>
              <a:rPr lang="it-IT" dirty="0" err="1" smtClean="0">
                <a:latin typeface="Comic Sans MS" panose="030F0702030302020204" pitchFamily="66" charset="0"/>
                <a:cs typeface="Calibri Light" panose="020F0302020204030204" pitchFamily="34" charset="0"/>
              </a:rPr>
              <a:t>Animation</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0" y="1957258"/>
            <a:ext cx="8964487" cy="338554"/>
          </a:xfrm>
          <a:prstGeom prst="rect">
            <a:avLst/>
          </a:prstGeom>
          <a:noFill/>
        </p:spPr>
        <p:txBody>
          <a:bodyPr wrap="square" rtlCol="0">
            <a:spAutoFit/>
          </a:bodyPr>
          <a:lstStyle/>
          <a:p>
            <a:endParaRPr lang="it-IT" sz="1600" dirty="0">
              <a:latin typeface="Calibri Light" panose="020F0302020204030204" pitchFamily="34" charset="0"/>
              <a:cs typeface="Calibri Light" panose="020F0302020204030204" pitchFamily="34" charset="0"/>
            </a:endParaRPr>
          </a:p>
        </p:txBody>
      </p:sp>
      <p:sp>
        <p:nvSpPr>
          <p:cNvPr id="11" name="CasellaDiTesto 10"/>
          <p:cNvSpPr txBox="1"/>
          <p:nvPr/>
        </p:nvSpPr>
        <p:spPr>
          <a:xfrm>
            <a:off x="323528" y="4797152"/>
            <a:ext cx="8208912" cy="1323439"/>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Animators </a:t>
            </a:r>
            <a:r>
              <a:rPr lang="en-US" sz="1600" dirty="0">
                <a:latin typeface="Calibri Light" panose="020F0302020204030204" pitchFamily="34" charset="0"/>
                <a:cs typeface="Calibri Light" panose="020F0302020204030204" pitchFamily="34" charset="0"/>
              </a:rPr>
              <a:t>are like actors or puppeteers</a:t>
            </a:r>
            <a:r>
              <a:rPr lang="en-US" sz="1600" dirty="0" smtClean="0">
                <a:latin typeface="Calibri Light" panose="020F0302020204030204" pitchFamily="34" charset="0"/>
                <a:cs typeface="Calibri Light" panose="020F0302020204030204" pitchFamily="34" charset="0"/>
              </a:rPr>
              <a:t>.</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Pixar's animators choreograph the motion in each scene by defining key frames or poses. They do this by using computer controls and the character's </a:t>
            </a:r>
            <a:r>
              <a:rPr lang="en-US" sz="1600" dirty="0" err="1">
                <a:latin typeface="Calibri Light" panose="020F0302020204030204" pitchFamily="34" charset="0"/>
                <a:cs typeface="Calibri Light" panose="020F0302020204030204" pitchFamily="34" charset="0"/>
              </a:rPr>
              <a:t>avars</a:t>
            </a:r>
            <a:r>
              <a:rPr lang="en-US" sz="1600" dirty="0">
                <a:latin typeface="Calibri Light" panose="020F0302020204030204" pitchFamily="34" charset="0"/>
                <a:cs typeface="Calibri Light" panose="020F0302020204030204" pitchFamily="34" charset="0"/>
              </a:rPr>
              <a:t> to define key poses. The computer then creates the "in-between" frames, which the animator adjusts as necessary.</a:t>
            </a:r>
            <a:endParaRPr lang="it-IT" sz="1600" dirty="0">
              <a:latin typeface="Calibri Light" panose="020F0302020204030204" pitchFamily="34" charset="0"/>
              <a:cs typeface="Calibri Light" panose="020F030202020403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 y="329174"/>
            <a:ext cx="6528816" cy="3675888"/>
          </a:xfrm>
          <a:prstGeom prst="rect">
            <a:avLst/>
          </a:prstGeom>
        </p:spPr>
      </p:pic>
    </p:spTree>
    <p:extLst>
      <p:ext uri="{BB962C8B-B14F-4D97-AF65-F5344CB8AC3E}">
        <p14:creationId xmlns:p14="http://schemas.microsoft.com/office/powerpoint/2010/main" val="235748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6444208" y="764704"/>
            <a:ext cx="2699792" cy="461665"/>
          </a:xfrm>
          <a:prstGeom prst="rect">
            <a:avLst/>
          </a:prstGeom>
          <a:noFill/>
        </p:spPr>
        <p:txBody>
          <a:bodyPr wrap="square" rtlCol="0">
            <a:spAutoFit/>
          </a:bodyPr>
          <a:lstStyle/>
          <a:p>
            <a:pPr algn="ctr"/>
            <a:r>
              <a:rPr lang="it-IT" dirty="0" smtClean="0">
                <a:latin typeface="Comic Sans MS" panose="030F0702030302020204" pitchFamily="66" charset="0"/>
                <a:cs typeface="Calibri Light" panose="020F0302020204030204" pitchFamily="34" charset="0"/>
              </a:rPr>
              <a:t>12 – </a:t>
            </a:r>
            <a:r>
              <a:rPr lang="it-IT" dirty="0" err="1" smtClean="0">
                <a:latin typeface="Comic Sans MS" panose="030F0702030302020204" pitchFamily="66" charset="0"/>
                <a:cs typeface="Calibri Light" panose="020F0302020204030204" pitchFamily="34" charset="0"/>
              </a:rPr>
              <a:t>Shade</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0" y="1957258"/>
            <a:ext cx="8964487" cy="338554"/>
          </a:xfrm>
          <a:prstGeom prst="rect">
            <a:avLst/>
          </a:prstGeom>
          <a:noFill/>
        </p:spPr>
        <p:txBody>
          <a:bodyPr wrap="square" rtlCol="0">
            <a:spAutoFit/>
          </a:bodyPr>
          <a:lstStyle/>
          <a:p>
            <a:endParaRPr lang="it-IT" sz="1600" dirty="0">
              <a:latin typeface="Calibri Light" panose="020F0302020204030204" pitchFamily="34" charset="0"/>
              <a:cs typeface="Calibri Light" panose="020F0302020204030204" pitchFamily="34" charset="0"/>
            </a:endParaRPr>
          </a:p>
        </p:txBody>
      </p:sp>
      <p:sp>
        <p:nvSpPr>
          <p:cNvPr id="11" name="CasellaDiTesto 10"/>
          <p:cNvSpPr txBox="1"/>
          <p:nvPr/>
        </p:nvSpPr>
        <p:spPr>
          <a:xfrm>
            <a:off x="323528" y="4797152"/>
            <a:ext cx="8208912" cy="830997"/>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The characters and props are given surface texture and color. They're dressed with clothing that wrinkles and flows naturally with body movements, hair and fur that waves in the virtual breeze, and skin that looks real enough to touch.</a:t>
            </a:r>
            <a:endParaRPr lang="en-US" sz="1600" dirty="0" smtClean="0">
              <a:latin typeface="Calibri Light" panose="020F0302020204030204" pitchFamily="34" charset="0"/>
              <a:cs typeface="Calibri Light" panose="020F0302020204030204"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659"/>
            <a:ext cx="6633773" cy="4086878"/>
          </a:xfrm>
          <a:prstGeom prst="rect">
            <a:avLst/>
          </a:prstGeom>
        </p:spPr>
      </p:pic>
    </p:spTree>
    <p:extLst>
      <p:ext uri="{BB962C8B-B14F-4D97-AF65-F5344CB8AC3E}">
        <p14:creationId xmlns:p14="http://schemas.microsoft.com/office/powerpoint/2010/main" val="331795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6948264" y="764704"/>
            <a:ext cx="2195736" cy="461665"/>
          </a:xfrm>
          <a:prstGeom prst="rect">
            <a:avLst/>
          </a:prstGeom>
          <a:noFill/>
        </p:spPr>
        <p:txBody>
          <a:bodyPr wrap="square" rtlCol="0">
            <a:spAutoFit/>
          </a:bodyPr>
          <a:lstStyle/>
          <a:p>
            <a:pPr algn="ctr"/>
            <a:r>
              <a:rPr lang="it-IT" dirty="0" smtClean="0">
                <a:latin typeface="Comic Sans MS" panose="030F0702030302020204" pitchFamily="66" charset="0"/>
                <a:cs typeface="Calibri Light" panose="020F0302020204030204" pitchFamily="34" charset="0"/>
              </a:rPr>
              <a:t>13 – </a:t>
            </a:r>
            <a:r>
              <a:rPr lang="it-IT" dirty="0" err="1" smtClean="0">
                <a:latin typeface="Comic Sans MS" panose="030F0702030302020204" pitchFamily="66" charset="0"/>
                <a:cs typeface="Calibri Light" panose="020F0302020204030204" pitchFamily="34" charset="0"/>
              </a:rPr>
              <a:t>Lighting</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0" y="1957258"/>
            <a:ext cx="8964487" cy="338554"/>
          </a:xfrm>
          <a:prstGeom prst="rect">
            <a:avLst/>
          </a:prstGeom>
          <a:noFill/>
        </p:spPr>
        <p:txBody>
          <a:bodyPr wrap="square" rtlCol="0">
            <a:spAutoFit/>
          </a:bodyPr>
          <a:lstStyle/>
          <a:p>
            <a:endParaRPr lang="it-IT" sz="1600" dirty="0">
              <a:latin typeface="Calibri Light" panose="020F0302020204030204" pitchFamily="34" charset="0"/>
              <a:cs typeface="Calibri Light" panose="020F0302020204030204" pitchFamily="34" charset="0"/>
            </a:endParaRPr>
          </a:p>
        </p:txBody>
      </p:sp>
      <p:sp>
        <p:nvSpPr>
          <p:cNvPr id="11" name="CasellaDiTesto 10"/>
          <p:cNvSpPr txBox="1"/>
          <p:nvPr/>
        </p:nvSpPr>
        <p:spPr>
          <a:xfrm>
            <a:off x="323528" y="4797152"/>
            <a:ext cx="8208912" cy="830997"/>
          </a:xfrm>
          <a:prstGeom prst="rect">
            <a:avLst/>
          </a:prstGeom>
          <a:noFill/>
        </p:spPr>
        <p:txBody>
          <a:bodyPr wrap="square" rtlCol="0">
            <a:spAutoFit/>
          </a:bodyPr>
          <a:lstStyle/>
          <a:p>
            <a:r>
              <a:rPr lang="en-US" sz="1600">
                <a:latin typeface="Calibri Light" panose="020F0302020204030204" pitchFamily="34" charset="0"/>
                <a:cs typeface="Calibri Light" panose="020F0302020204030204" pitchFamily="34" charset="0"/>
              </a:rPr>
              <a:t>Using "digital light", every scene is lit in much the same manner as stage lighting. key, fill and bounce lights and room ambience are all defined and used to enhance the mood and emotion of each scene.</a:t>
            </a:r>
            <a:endParaRPr lang="en-US" sz="1600" dirty="0" smtClean="0">
              <a:latin typeface="Calibri Light" panose="020F0302020204030204" pitchFamily="34" charset="0"/>
              <a:cs typeface="Calibri Light" panose="020F0302020204030204" pitchFamily="34" charset="0"/>
            </a:endParaRPr>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1641"/>
            <a:ext cx="7063387" cy="3973155"/>
          </a:xfrm>
          <a:prstGeom prst="rect">
            <a:avLst/>
          </a:prstGeom>
        </p:spPr>
      </p:pic>
    </p:spTree>
    <p:extLst>
      <p:ext uri="{BB962C8B-B14F-4D97-AF65-F5344CB8AC3E}">
        <p14:creationId xmlns:p14="http://schemas.microsoft.com/office/powerpoint/2010/main" val="3806520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4211960" y="755566"/>
            <a:ext cx="4932040" cy="461665"/>
          </a:xfrm>
          <a:prstGeom prst="rect">
            <a:avLst/>
          </a:prstGeom>
          <a:noFill/>
        </p:spPr>
        <p:txBody>
          <a:bodyPr wrap="square" rtlCol="0">
            <a:spAutoFit/>
          </a:bodyPr>
          <a:lstStyle/>
          <a:p>
            <a:pPr algn="ctr"/>
            <a:r>
              <a:rPr lang="it-IT" dirty="0" smtClean="0">
                <a:latin typeface="Comic Sans MS" panose="030F0702030302020204" pitchFamily="66" charset="0"/>
                <a:cs typeface="Calibri Light" panose="020F0302020204030204" pitchFamily="34" charset="0"/>
              </a:rPr>
              <a:t>14 – </a:t>
            </a:r>
            <a:r>
              <a:rPr lang="it-IT" dirty="0" err="1">
                <a:latin typeface="Comic Sans MS" panose="030F0702030302020204" pitchFamily="66" charset="0"/>
                <a:cs typeface="Calibri Light" panose="020F0302020204030204" pitchFamily="34" charset="0"/>
              </a:rPr>
              <a:t>R</a:t>
            </a:r>
            <a:r>
              <a:rPr lang="it-IT" dirty="0" err="1" smtClean="0">
                <a:latin typeface="Comic Sans MS" panose="030F0702030302020204" pitchFamily="66" charset="0"/>
                <a:cs typeface="Calibri Light" panose="020F0302020204030204" pitchFamily="34" charset="0"/>
              </a:rPr>
              <a:t>endering</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0" y="1957258"/>
            <a:ext cx="8964487" cy="338554"/>
          </a:xfrm>
          <a:prstGeom prst="rect">
            <a:avLst/>
          </a:prstGeom>
          <a:noFill/>
        </p:spPr>
        <p:txBody>
          <a:bodyPr wrap="square" rtlCol="0">
            <a:spAutoFit/>
          </a:bodyPr>
          <a:lstStyle/>
          <a:p>
            <a:endParaRPr lang="it-IT" sz="1600" dirty="0">
              <a:latin typeface="Calibri Light" panose="020F0302020204030204" pitchFamily="34" charset="0"/>
              <a:cs typeface="Calibri Light" panose="020F0302020204030204" pitchFamily="34" charset="0"/>
            </a:endParaRPr>
          </a:p>
        </p:txBody>
      </p:sp>
      <p:sp>
        <p:nvSpPr>
          <p:cNvPr id="11" name="CasellaDiTesto 10"/>
          <p:cNvSpPr txBox="1"/>
          <p:nvPr/>
        </p:nvSpPr>
        <p:spPr>
          <a:xfrm>
            <a:off x="323528" y="4797152"/>
            <a:ext cx="8208912" cy="1569660"/>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Rendering is the act of translating all of the information in the files that make up the shot, (sets, </a:t>
            </a:r>
            <a:r>
              <a:rPr lang="en-US" sz="1600" dirty="0" err="1">
                <a:latin typeface="Calibri Light" panose="020F0302020204030204" pitchFamily="34" charset="0"/>
                <a:cs typeface="Calibri Light" panose="020F0302020204030204" pitchFamily="34" charset="0"/>
              </a:rPr>
              <a:t>colours</a:t>
            </a:r>
            <a:r>
              <a:rPr lang="en-US" sz="1600" dirty="0">
                <a:latin typeface="Calibri Light" panose="020F0302020204030204" pitchFamily="34" charset="0"/>
                <a:cs typeface="Calibri Light" panose="020F0302020204030204" pitchFamily="34" charset="0"/>
              </a:rPr>
              <a:t>, character movement), into a single frame of film</a:t>
            </a:r>
            <a:r>
              <a:rPr lang="en-US" sz="1600" dirty="0" smtClean="0">
                <a:latin typeface="Calibri Light" panose="020F0302020204030204" pitchFamily="34" charset="0"/>
                <a:cs typeface="Calibri Light" panose="020F0302020204030204" pitchFamily="34" charset="0"/>
              </a:rPr>
              <a:t>.</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Pixar animated films are produced at a frame rate of 24 frames per second (fps). For a 90 minute film, that's nearly </a:t>
            </a:r>
            <a:r>
              <a:rPr lang="en-US" sz="1600" b="1" dirty="0">
                <a:latin typeface="Calibri Light" panose="020F0302020204030204" pitchFamily="34" charset="0"/>
                <a:cs typeface="Calibri Light" panose="020F0302020204030204" pitchFamily="34" charset="0"/>
              </a:rPr>
              <a:t>130,000 frames </a:t>
            </a:r>
            <a:r>
              <a:rPr lang="en-US" sz="1600" dirty="0">
                <a:latin typeface="Calibri Light" panose="020F0302020204030204" pitchFamily="34" charset="0"/>
                <a:cs typeface="Calibri Light" panose="020F0302020204030204" pitchFamily="34" charset="0"/>
              </a:rPr>
              <a:t>of animation. At Pixar an individual animator is expected to produce 100 frames of animation a week.</a:t>
            </a:r>
            <a:endParaRPr lang="en-US" sz="1600" dirty="0" smtClean="0">
              <a:latin typeface="Calibri Light" panose="020F0302020204030204" pitchFamily="34" charset="0"/>
              <a:cs typeface="Calibri Light" panose="020F030202020403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 y="411952"/>
            <a:ext cx="3062690" cy="4078378"/>
          </a:xfrm>
          <a:prstGeom prst="rect">
            <a:avLst/>
          </a:prstGeom>
        </p:spPr>
      </p:pic>
    </p:spTree>
    <p:extLst>
      <p:ext uri="{BB962C8B-B14F-4D97-AF65-F5344CB8AC3E}">
        <p14:creationId xmlns:p14="http://schemas.microsoft.com/office/powerpoint/2010/main" val="2988195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0" y="755566"/>
            <a:ext cx="9144000" cy="461665"/>
          </a:xfrm>
          <a:prstGeom prst="rect">
            <a:avLst/>
          </a:prstGeom>
          <a:noFill/>
        </p:spPr>
        <p:txBody>
          <a:bodyPr wrap="square" rtlCol="0">
            <a:spAutoFit/>
          </a:bodyPr>
          <a:lstStyle/>
          <a:p>
            <a:pPr algn="ctr"/>
            <a:r>
              <a:rPr lang="it-IT" dirty="0" smtClean="0">
                <a:latin typeface="Comic Sans MS" panose="030F0702030302020204" pitchFamily="66" charset="0"/>
                <a:cs typeface="Calibri Light" panose="020F0302020204030204" pitchFamily="34" charset="0"/>
              </a:rPr>
              <a:t>15 – </a:t>
            </a:r>
            <a:r>
              <a:rPr lang="it-IT" dirty="0" err="1" smtClean="0">
                <a:latin typeface="Comic Sans MS" panose="030F0702030302020204" pitchFamily="66" charset="0"/>
                <a:cs typeface="Calibri Light" panose="020F0302020204030204" pitchFamily="34" charset="0"/>
              </a:rPr>
              <a:t>Final</a:t>
            </a:r>
            <a:r>
              <a:rPr lang="it-IT" dirty="0" smtClean="0">
                <a:latin typeface="Comic Sans MS" panose="030F0702030302020204" pitchFamily="66" charset="0"/>
                <a:cs typeface="Calibri Light" panose="020F0302020204030204" pitchFamily="34" charset="0"/>
              </a:rPr>
              <a:t> </a:t>
            </a:r>
            <a:r>
              <a:rPr lang="it-IT" dirty="0" err="1" smtClean="0">
                <a:latin typeface="Comic Sans MS" panose="030F0702030302020204" pitchFamily="66" charset="0"/>
                <a:cs typeface="Calibri Light" panose="020F0302020204030204" pitchFamily="34" charset="0"/>
              </a:rPr>
              <a:t>touch</a:t>
            </a:r>
            <a:r>
              <a:rPr lang="it-IT" dirty="0" smtClean="0">
                <a:latin typeface="Comic Sans MS" panose="030F0702030302020204" pitchFamily="66" charset="0"/>
                <a:cs typeface="Calibri Light" panose="020F0302020204030204" pitchFamily="34" charset="0"/>
              </a:rPr>
              <a:t> and musical score</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0" y="1957258"/>
            <a:ext cx="8964487" cy="338554"/>
          </a:xfrm>
          <a:prstGeom prst="rect">
            <a:avLst/>
          </a:prstGeom>
          <a:noFill/>
        </p:spPr>
        <p:txBody>
          <a:bodyPr wrap="square" rtlCol="0">
            <a:spAutoFit/>
          </a:bodyPr>
          <a:lstStyle/>
          <a:p>
            <a:endParaRPr lang="it-IT" sz="1600" dirty="0">
              <a:latin typeface="Calibri Light" panose="020F0302020204030204" pitchFamily="34" charset="0"/>
              <a:cs typeface="Calibri Light" panose="020F0302020204030204" pitchFamily="34" charset="0"/>
            </a:endParaRPr>
          </a:p>
        </p:txBody>
      </p:sp>
      <p:sp>
        <p:nvSpPr>
          <p:cNvPr id="11" name="CasellaDiTesto 10"/>
          <p:cNvSpPr txBox="1"/>
          <p:nvPr/>
        </p:nvSpPr>
        <p:spPr>
          <a:xfrm>
            <a:off x="323528" y="4797152"/>
            <a:ext cx="8208912" cy="830997"/>
          </a:xfrm>
          <a:prstGeom prst="rect">
            <a:avLst/>
          </a:prstGeom>
          <a:noFill/>
        </p:spPr>
        <p:txBody>
          <a:bodyPr wrap="square" rtlCol="0">
            <a:spAutoFit/>
          </a:bodyPr>
          <a:lstStyle/>
          <a:p>
            <a:r>
              <a:rPr lang="en-US" sz="1600">
                <a:latin typeface="Calibri Light" panose="020F0302020204030204" pitchFamily="34" charset="0"/>
                <a:cs typeface="Calibri Light" panose="020F0302020204030204" pitchFamily="34" charset="0"/>
              </a:rPr>
              <a:t>Editorial oversees the completion and addition of the musical score and the other sound effects. Effect animation adds special effects. and the photoscience department records the digital frame to film or to a form appropriate for digital production.</a:t>
            </a:r>
            <a:endParaRPr lang="en-US" sz="1600" dirty="0" smtClean="0">
              <a:latin typeface="Calibri Light" panose="020F0302020204030204" pitchFamily="34" charset="0"/>
              <a:cs typeface="Calibri Light" panose="020F0302020204030204"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459" y="1736572"/>
            <a:ext cx="3067050" cy="2466975"/>
          </a:xfrm>
          <a:prstGeom prst="rect">
            <a:avLst/>
          </a:prstGeom>
        </p:spPr>
      </p:pic>
    </p:spTree>
    <p:extLst>
      <p:ext uri="{BB962C8B-B14F-4D97-AF65-F5344CB8AC3E}">
        <p14:creationId xmlns:p14="http://schemas.microsoft.com/office/powerpoint/2010/main" val="2052611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6408390" y="755566"/>
            <a:ext cx="2735610" cy="461665"/>
          </a:xfrm>
          <a:prstGeom prst="rect">
            <a:avLst/>
          </a:prstGeom>
          <a:noFill/>
        </p:spPr>
        <p:txBody>
          <a:bodyPr wrap="square" rtlCol="0">
            <a:spAutoFit/>
          </a:bodyPr>
          <a:lstStyle/>
          <a:p>
            <a:pPr algn="ctr"/>
            <a:r>
              <a:rPr lang="it-IT" dirty="0" smtClean="0">
                <a:latin typeface="Comic Sans MS" panose="030F0702030302020204" pitchFamily="66" charset="0"/>
                <a:cs typeface="Calibri Light" panose="020F0302020204030204" pitchFamily="34" charset="0"/>
              </a:rPr>
              <a:t>Riassumendo</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0" y="1957258"/>
            <a:ext cx="8964487" cy="338554"/>
          </a:xfrm>
          <a:prstGeom prst="rect">
            <a:avLst/>
          </a:prstGeom>
          <a:noFill/>
        </p:spPr>
        <p:txBody>
          <a:bodyPr wrap="square" rtlCol="0">
            <a:spAutoFit/>
          </a:bodyPr>
          <a:lstStyle/>
          <a:p>
            <a:endParaRPr lang="it-IT" sz="1600" dirty="0">
              <a:latin typeface="Calibri Light" panose="020F0302020204030204" pitchFamily="34" charset="0"/>
              <a:cs typeface="Calibri Light" panose="020F030202020403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153"/>
            <a:ext cx="6092202" cy="5939897"/>
          </a:xfrm>
          <a:prstGeom prst="rect">
            <a:avLst/>
          </a:prstGeom>
        </p:spPr>
      </p:pic>
    </p:spTree>
    <p:extLst>
      <p:ext uri="{BB962C8B-B14F-4D97-AF65-F5344CB8AC3E}">
        <p14:creationId xmlns:p14="http://schemas.microsoft.com/office/powerpoint/2010/main" val="1143286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0" name="Rettangolo 9"/>
          <p:cNvSpPr/>
          <p:nvPr/>
        </p:nvSpPr>
        <p:spPr>
          <a:xfrm>
            <a:off x="899592" y="5862257"/>
            <a:ext cx="7344816" cy="338554"/>
          </a:xfrm>
          <a:prstGeom prst="rect">
            <a:avLst/>
          </a:prstGeom>
        </p:spPr>
        <p:txBody>
          <a:bodyPr wrap="square">
            <a:spAutoFit/>
          </a:bodyPr>
          <a:lstStyle/>
          <a:p>
            <a:pPr algn="ctr"/>
            <a:r>
              <a:rPr lang="en-US" sz="1600" dirty="0" smtClean="0">
                <a:latin typeface="Calibri Light" panose="020F0302020204030204" pitchFamily="34" charset="0"/>
                <a:cs typeface="Calibri Light" panose="020F0302020204030204" pitchFamily="34" charset="0"/>
              </a:rPr>
              <a:t>.</a:t>
            </a:r>
            <a:endParaRPr lang="it-IT" sz="1600" dirty="0">
              <a:latin typeface="Calibri Light" panose="020F0302020204030204" pitchFamily="34" charset="0"/>
              <a:cs typeface="Calibri Light" panose="020F0302020204030204" pitchFamily="34"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4" name="CasellaDiTesto 3"/>
          <p:cNvSpPr txBox="1"/>
          <p:nvPr/>
        </p:nvSpPr>
        <p:spPr>
          <a:xfrm>
            <a:off x="0" y="980728"/>
            <a:ext cx="9144000" cy="461665"/>
          </a:xfrm>
          <a:prstGeom prst="rect">
            <a:avLst/>
          </a:prstGeom>
          <a:noFill/>
        </p:spPr>
        <p:txBody>
          <a:bodyPr wrap="square" rtlCol="0">
            <a:spAutoFit/>
          </a:bodyPr>
          <a:lstStyle/>
          <a:p>
            <a:pPr algn="ctr"/>
            <a:r>
              <a:rPr lang="it-IT" dirty="0" smtClean="0">
                <a:latin typeface="Comic Sans MS" panose="030F0702030302020204" pitchFamily="66" charset="0"/>
              </a:rPr>
              <a:t>2 - Text Treatment</a:t>
            </a:r>
            <a:endParaRPr lang="it-IT" dirty="0">
              <a:latin typeface="Comic Sans MS" panose="030F0702030302020204" pitchFamily="66" charset="0"/>
            </a:endParaRPr>
          </a:p>
        </p:txBody>
      </p:sp>
      <p:sp>
        <p:nvSpPr>
          <p:cNvPr id="2" name="Rettangolo 1"/>
          <p:cNvSpPr/>
          <p:nvPr/>
        </p:nvSpPr>
        <p:spPr>
          <a:xfrm>
            <a:off x="1259632" y="1536174"/>
            <a:ext cx="6552728" cy="307777"/>
          </a:xfrm>
          <a:prstGeom prst="rect">
            <a:avLst/>
          </a:prstGeom>
        </p:spPr>
        <p:txBody>
          <a:bodyPr wrap="square">
            <a:spAutoFit/>
          </a:bodyPr>
          <a:lstStyle/>
          <a:p>
            <a:r>
              <a:rPr lang="en-US" sz="1400" dirty="0">
                <a:solidFill>
                  <a:srgbClr val="444444"/>
                </a:solidFill>
                <a:latin typeface="Calibri Light" panose="020F0302020204030204" pitchFamily="34" charset="0"/>
                <a:cs typeface="Calibri Light" panose="020F0302020204030204" pitchFamily="34" charset="0"/>
              </a:rPr>
              <a:t> </a:t>
            </a:r>
            <a:endParaRPr lang="it-IT" sz="14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1043608" y="5517232"/>
            <a:ext cx="7488832" cy="738664"/>
          </a:xfrm>
          <a:prstGeom prst="rect">
            <a:avLst/>
          </a:prstGeom>
          <a:noFill/>
        </p:spPr>
        <p:txBody>
          <a:bodyPr wrap="square" rtlCol="0">
            <a:spAutoFit/>
          </a:bodyPr>
          <a:lstStyle/>
          <a:p>
            <a:r>
              <a:rPr lang="en-US" sz="1400" dirty="0" smtClean="0">
                <a:latin typeface="Calibri Light" panose="020F0302020204030204" pitchFamily="34" charset="0"/>
                <a:cs typeface="Calibri Light" panose="020F0302020204030204" pitchFamily="34" charset="0"/>
              </a:rPr>
              <a:t>A </a:t>
            </a:r>
            <a:r>
              <a:rPr lang="en-US" sz="1400" dirty="0">
                <a:latin typeface="Calibri Light" panose="020F0302020204030204" pitchFamily="34" charset="0"/>
                <a:cs typeface="Calibri Light" panose="020F0302020204030204" pitchFamily="34" charset="0"/>
              </a:rPr>
              <a:t>treatment is a short document the </a:t>
            </a:r>
            <a:r>
              <a:rPr lang="en-US" sz="1400" dirty="0" err="1">
                <a:latin typeface="Calibri Light" panose="020F0302020204030204" pitchFamily="34" charset="0"/>
                <a:cs typeface="Calibri Light" panose="020F0302020204030204" pitchFamily="34" charset="0"/>
              </a:rPr>
              <a:t>summarises</a:t>
            </a:r>
            <a:r>
              <a:rPr lang="en-US" sz="1400" dirty="0">
                <a:latin typeface="Calibri Light" panose="020F0302020204030204" pitchFamily="34" charset="0"/>
                <a:cs typeface="Calibri Light" panose="020F0302020204030204" pitchFamily="34" charset="0"/>
              </a:rPr>
              <a:t> the main idea of the story. Sometime, many treatments of the same idea will be developed in order to find the right balance between solid ideas and open possibilities, which will be filled in later by development and storyboard artists</a:t>
            </a:r>
            <a:endParaRPr lang="it-IT" sz="1400" dirty="0">
              <a:latin typeface="Calibri Light" panose="020F0302020204030204" pitchFamily="34" charset="0"/>
              <a:cs typeface="Calibri Light" panose="020F0302020204030204" pitchFamily="34" charset="0"/>
            </a:endParaRPr>
          </a:p>
        </p:txBody>
      </p:sp>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715" y="1504306"/>
            <a:ext cx="4842569" cy="3631927"/>
          </a:xfrm>
          <a:prstGeom prst="rect">
            <a:avLst/>
          </a:prstGeom>
        </p:spPr>
      </p:pic>
    </p:spTree>
    <p:extLst>
      <p:ext uri="{BB962C8B-B14F-4D97-AF65-F5344CB8AC3E}">
        <p14:creationId xmlns:p14="http://schemas.microsoft.com/office/powerpoint/2010/main" val="2822945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0" name="Rettangolo 9"/>
          <p:cNvSpPr/>
          <p:nvPr/>
        </p:nvSpPr>
        <p:spPr>
          <a:xfrm>
            <a:off x="971600" y="5282192"/>
            <a:ext cx="7272808" cy="584775"/>
          </a:xfrm>
          <a:prstGeom prst="rect">
            <a:avLst/>
          </a:prstGeom>
        </p:spPr>
        <p:txBody>
          <a:bodyPr wrap="square">
            <a:spAutoFit/>
          </a:bodyPr>
          <a:lstStyle/>
          <a:p>
            <a:pPr algn="ctr"/>
            <a:r>
              <a:rPr lang="en-US" sz="1600" dirty="0"/>
              <a:t>The script is written after the story idea and text </a:t>
            </a:r>
            <a:r>
              <a:rPr lang="en-US" sz="1600" dirty="0" smtClean="0"/>
              <a:t>treatment</a:t>
            </a:r>
            <a:endParaRPr lang="en-US" sz="1600" dirty="0"/>
          </a:p>
          <a:p>
            <a:pPr algn="ctr"/>
            <a:r>
              <a:rPr lang="en-US" sz="1600" dirty="0" smtClean="0">
                <a:latin typeface="Calibri Light" panose="020F0302020204030204" pitchFamily="34" charset="0"/>
                <a:cs typeface="Calibri Light" panose="020F0302020204030204" pitchFamily="34" charset="0"/>
              </a:rPr>
              <a:t>Lo Script o </a:t>
            </a:r>
            <a:r>
              <a:rPr lang="en-US" sz="1600" dirty="0" err="1" smtClean="0">
                <a:latin typeface="Calibri Light" panose="020F0302020204030204" pitchFamily="34" charset="0"/>
                <a:cs typeface="Calibri Light" panose="020F0302020204030204" pitchFamily="34" charset="0"/>
              </a:rPr>
              <a:t>sceneggiatura</a:t>
            </a:r>
            <a:r>
              <a:rPr lang="en-US" sz="1600" dirty="0" smtClean="0">
                <a:latin typeface="Calibri Light" panose="020F0302020204030204" pitchFamily="34" charset="0"/>
                <a:cs typeface="Calibri Light" panose="020F0302020204030204" pitchFamily="34" charset="0"/>
              </a:rPr>
              <a:t> </a:t>
            </a:r>
            <a:r>
              <a:rPr lang="en-US" sz="1600" dirty="0" err="1" smtClean="0">
                <a:latin typeface="Calibri Light" panose="020F0302020204030204" pitchFamily="34" charset="0"/>
                <a:cs typeface="Calibri Light" panose="020F0302020204030204" pitchFamily="34" charset="0"/>
              </a:rPr>
              <a:t>racconta</a:t>
            </a:r>
            <a:r>
              <a:rPr lang="en-US" sz="1600" dirty="0" smtClean="0">
                <a:latin typeface="Calibri Light" panose="020F0302020204030204" pitchFamily="34" charset="0"/>
                <a:cs typeface="Calibri Light" panose="020F0302020204030204" pitchFamily="34" charset="0"/>
              </a:rPr>
              <a:t> </a:t>
            </a:r>
            <a:r>
              <a:rPr lang="en-US" sz="1600" dirty="0" err="1" smtClean="0">
                <a:latin typeface="Calibri Light" panose="020F0302020204030204" pitchFamily="34" charset="0"/>
                <a:cs typeface="Calibri Light" panose="020F0302020204030204" pitchFamily="34" charset="0"/>
              </a:rPr>
              <a:t>tutto</a:t>
            </a:r>
            <a:r>
              <a:rPr lang="en-US" sz="1600" dirty="0" smtClean="0">
                <a:latin typeface="Calibri Light" panose="020F0302020204030204" pitchFamily="34" charset="0"/>
                <a:cs typeface="Calibri Light" panose="020F0302020204030204" pitchFamily="34" charset="0"/>
              </a:rPr>
              <a:t> </a:t>
            </a:r>
            <a:r>
              <a:rPr lang="en-US" sz="1600" dirty="0" err="1" smtClean="0">
                <a:latin typeface="Calibri Light" panose="020F0302020204030204" pitchFamily="34" charset="0"/>
                <a:cs typeface="Calibri Light" panose="020F0302020204030204" pitchFamily="34" charset="0"/>
              </a:rPr>
              <a:t>il</a:t>
            </a:r>
            <a:r>
              <a:rPr lang="en-US" sz="1600" dirty="0" smtClean="0">
                <a:latin typeface="Calibri Light" panose="020F0302020204030204" pitchFamily="34" charset="0"/>
                <a:cs typeface="Calibri Light" panose="020F0302020204030204" pitchFamily="34" charset="0"/>
              </a:rPr>
              <a:t> film con </a:t>
            </a:r>
            <a:r>
              <a:rPr lang="en-US" sz="1600" dirty="0" err="1" smtClean="0">
                <a:latin typeface="Calibri Light" panose="020F0302020204030204" pitchFamily="34" charset="0"/>
                <a:cs typeface="Calibri Light" panose="020F0302020204030204" pitchFamily="34" charset="0"/>
              </a:rPr>
              <a:t>descrizioni</a:t>
            </a:r>
            <a:r>
              <a:rPr lang="en-US" sz="1600" dirty="0" smtClean="0">
                <a:latin typeface="Calibri Light" panose="020F0302020204030204" pitchFamily="34" charset="0"/>
                <a:cs typeface="Calibri Light" panose="020F0302020204030204" pitchFamily="34" charset="0"/>
              </a:rPr>
              <a:t> e </a:t>
            </a:r>
            <a:r>
              <a:rPr lang="en-US" sz="1600" dirty="0" err="1" smtClean="0">
                <a:latin typeface="Calibri Light" panose="020F0302020204030204" pitchFamily="34" charset="0"/>
                <a:cs typeface="Calibri Light" panose="020F0302020204030204" pitchFamily="34" charset="0"/>
              </a:rPr>
              <a:t>battute</a:t>
            </a:r>
            <a:r>
              <a:rPr lang="en-US" sz="1600" dirty="0" smtClean="0">
                <a:latin typeface="Calibri Light" panose="020F0302020204030204" pitchFamily="34" charset="0"/>
                <a:cs typeface="Calibri Light" panose="020F0302020204030204" pitchFamily="34" charset="0"/>
              </a:rPr>
              <a:t> </a:t>
            </a:r>
            <a:r>
              <a:rPr lang="en-US" sz="1600" dirty="0" err="1" smtClean="0">
                <a:latin typeface="Calibri Light" panose="020F0302020204030204" pitchFamily="34" charset="0"/>
                <a:cs typeface="Calibri Light" panose="020F0302020204030204" pitchFamily="34" charset="0"/>
              </a:rPr>
              <a:t>dei</a:t>
            </a:r>
            <a:r>
              <a:rPr lang="en-US" sz="1600" dirty="0" smtClean="0">
                <a:latin typeface="Calibri Light" panose="020F0302020204030204" pitchFamily="34" charset="0"/>
                <a:cs typeface="Calibri Light" panose="020F0302020204030204" pitchFamily="34" charset="0"/>
              </a:rPr>
              <a:t> </a:t>
            </a:r>
            <a:r>
              <a:rPr lang="en-US" sz="1600" dirty="0" err="1" smtClean="0">
                <a:latin typeface="Calibri Light" panose="020F0302020204030204" pitchFamily="34" charset="0"/>
                <a:cs typeface="Calibri Light" panose="020F0302020204030204" pitchFamily="34" charset="0"/>
              </a:rPr>
              <a:t>personaggi</a:t>
            </a:r>
            <a:endParaRPr lang="it-IT" sz="1600" dirty="0">
              <a:latin typeface="Calibri Light" panose="020F0302020204030204" pitchFamily="34" charset="0"/>
              <a:cs typeface="Calibri Light" panose="020F0302020204030204" pitchFamily="34"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4" name="CasellaDiTesto 3"/>
          <p:cNvSpPr txBox="1"/>
          <p:nvPr/>
        </p:nvSpPr>
        <p:spPr>
          <a:xfrm>
            <a:off x="4932040" y="980728"/>
            <a:ext cx="4211960" cy="584775"/>
          </a:xfrm>
          <a:prstGeom prst="rect">
            <a:avLst/>
          </a:prstGeom>
          <a:noFill/>
        </p:spPr>
        <p:txBody>
          <a:bodyPr wrap="square" rtlCol="0">
            <a:spAutoFit/>
          </a:bodyPr>
          <a:lstStyle/>
          <a:p>
            <a:pPr algn="ctr"/>
            <a:r>
              <a:rPr lang="it-IT" sz="3200" dirty="0" smtClean="0">
                <a:latin typeface="Comic Sans MS" panose="030F0702030302020204" pitchFamily="66" charset="0"/>
              </a:rPr>
              <a:t>3 - Script</a:t>
            </a:r>
            <a:endParaRPr lang="it-IT" sz="3200" dirty="0">
              <a:latin typeface="Comic Sans MS" panose="030F0702030302020204" pitchFamily="66"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9" y="476723"/>
            <a:ext cx="4762500" cy="4476750"/>
          </a:xfrm>
          <a:prstGeom prst="rect">
            <a:avLst/>
          </a:prstGeom>
        </p:spPr>
      </p:pic>
    </p:spTree>
    <p:extLst>
      <p:ext uri="{BB962C8B-B14F-4D97-AF65-F5344CB8AC3E}">
        <p14:creationId xmlns:p14="http://schemas.microsoft.com/office/powerpoint/2010/main" val="686507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4" name="CasellaDiTesto 3"/>
          <p:cNvSpPr txBox="1"/>
          <p:nvPr/>
        </p:nvSpPr>
        <p:spPr>
          <a:xfrm>
            <a:off x="5868144" y="980728"/>
            <a:ext cx="3275855" cy="584775"/>
          </a:xfrm>
          <a:prstGeom prst="rect">
            <a:avLst/>
          </a:prstGeom>
          <a:noFill/>
        </p:spPr>
        <p:txBody>
          <a:bodyPr wrap="square" rtlCol="0">
            <a:spAutoFit/>
          </a:bodyPr>
          <a:lstStyle/>
          <a:p>
            <a:pPr algn="ctr"/>
            <a:r>
              <a:rPr lang="it-IT" sz="3200" dirty="0" smtClean="0">
                <a:latin typeface="Comic Sans MS" panose="030F0702030302020204" pitchFamily="66" charset="0"/>
              </a:rPr>
              <a:t>4 - </a:t>
            </a:r>
            <a:r>
              <a:rPr lang="it-IT" sz="3200" dirty="0" err="1" smtClean="0">
                <a:latin typeface="Comic Sans MS" panose="030F0702030302020204" pitchFamily="66" charset="0"/>
              </a:rPr>
              <a:t>Storyboard</a:t>
            </a:r>
            <a:endParaRPr lang="it-IT" sz="3200" dirty="0">
              <a:latin typeface="Comic Sans MS" panose="030F0702030302020204" pitchFamily="66"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50523"/>
            <a:ext cx="5868144" cy="3181116"/>
          </a:xfrm>
          <a:prstGeom prst="rect">
            <a:avLst/>
          </a:prstGeom>
        </p:spPr>
      </p:pic>
      <p:sp>
        <p:nvSpPr>
          <p:cNvPr id="8" name="CasellaDiTesto 7"/>
          <p:cNvSpPr txBox="1"/>
          <p:nvPr/>
        </p:nvSpPr>
        <p:spPr>
          <a:xfrm>
            <a:off x="142875" y="4509120"/>
            <a:ext cx="8677597" cy="1569660"/>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Storyboards are like a </a:t>
            </a:r>
            <a:r>
              <a:rPr lang="en-US" sz="1600" b="1" dirty="0" smtClean="0">
                <a:latin typeface="Calibri Light" panose="020F0302020204030204" pitchFamily="34" charset="0"/>
                <a:cs typeface="Calibri Light" panose="020F0302020204030204" pitchFamily="34" charset="0"/>
              </a:rPr>
              <a:t>hand-drawn</a:t>
            </a:r>
            <a:r>
              <a:rPr lang="en-US" sz="1600" dirty="0" smtClean="0">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rPr>
              <a:t>version of the movie and serve as the blueprint for the action and dialogue. Each storyboard artist receives script pages and/or a "beat outline", a map of the characters' emotional changes that need to be seen through actions. </a:t>
            </a:r>
            <a:endParaRPr lang="en-US" sz="1600" dirty="0" smtClean="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smtClean="0">
                <a:latin typeface="Calibri Light" panose="020F0302020204030204" pitchFamily="34" charset="0"/>
                <a:cs typeface="Calibri Light" panose="020F0302020204030204" pitchFamily="34" charset="0"/>
              </a:rPr>
              <a:t>Using </a:t>
            </a:r>
            <a:r>
              <a:rPr lang="en-US" sz="1600" dirty="0">
                <a:latin typeface="Calibri Light" panose="020F0302020204030204" pitchFamily="34" charset="0"/>
                <a:cs typeface="Calibri Light" panose="020F0302020204030204" pitchFamily="34" charset="0"/>
              </a:rPr>
              <a:t>these as guidelines, the artists envision their assigned sequences, draw them out and then "pitch" their work to the director.</a:t>
            </a:r>
            <a:endParaRPr lang="it-IT"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01484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4" name="CasellaDiTesto 3"/>
          <p:cNvSpPr txBox="1"/>
          <p:nvPr/>
        </p:nvSpPr>
        <p:spPr>
          <a:xfrm>
            <a:off x="5868144" y="980728"/>
            <a:ext cx="3275855" cy="584775"/>
          </a:xfrm>
          <a:prstGeom prst="rect">
            <a:avLst/>
          </a:prstGeom>
          <a:noFill/>
        </p:spPr>
        <p:txBody>
          <a:bodyPr wrap="square" rtlCol="0">
            <a:spAutoFit/>
          </a:bodyPr>
          <a:lstStyle/>
          <a:p>
            <a:pPr algn="ctr"/>
            <a:r>
              <a:rPr lang="it-IT" sz="3200" dirty="0" smtClean="0">
                <a:latin typeface="Comic Sans MS" panose="030F0702030302020204" pitchFamily="66" charset="0"/>
              </a:rPr>
              <a:t>4 - </a:t>
            </a:r>
            <a:r>
              <a:rPr lang="it-IT" sz="3200" dirty="0" err="1" smtClean="0">
                <a:latin typeface="Comic Sans MS" panose="030F0702030302020204" pitchFamily="66" charset="0"/>
              </a:rPr>
              <a:t>Storyboard</a:t>
            </a:r>
            <a:endParaRPr lang="it-IT" sz="3200" dirty="0">
              <a:latin typeface="Comic Sans MS" panose="030F0702030302020204" pitchFamily="66"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5884"/>
            <a:ext cx="5292080" cy="5916546"/>
          </a:xfrm>
          <a:prstGeom prst="rect">
            <a:avLst/>
          </a:prstGeom>
        </p:spPr>
      </p:pic>
      <p:sp>
        <p:nvSpPr>
          <p:cNvPr id="3" name="CasellaDiTesto 2"/>
          <p:cNvSpPr txBox="1"/>
          <p:nvPr/>
        </p:nvSpPr>
        <p:spPr>
          <a:xfrm>
            <a:off x="5508104" y="1700808"/>
            <a:ext cx="3564459" cy="4401205"/>
          </a:xfrm>
          <a:prstGeom prst="rect">
            <a:avLst/>
          </a:prstGeom>
          <a:noFill/>
        </p:spPr>
        <p:txBody>
          <a:bodyPr wrap="square" rtlCol="0">
            <a:spAutoFit/>
          </a:bodyPr>
          <a:lstStyle/>
          <a:p>
            <a:endParaRPr lang="en-US" sz="1400" dirty="0" smtClean="0">
              <a:latin typeface="Calibri Light" panose="020F0302020204030204" pitchFamily="34" charset="0"/>
              <a:cs typeface="Calibri Light" panose="020F0302020204030204" pitchFamily="34" charset="0"/>
            </a:endParaRPr>
          </a:p>
          <a:p>
            <a:r>
              <a:rPr lang="en-US" sz="1400" dirty="0" smtClean="0">
                <a:latin typeface="Calibri Light" panose="020F0302020204030204" pitchFamily="34" charset="0"/>
                <a:cs typeface="Calibri Light" panose="020F0302020204030204" pitchFamily="34" charset="0"/>
              </a:rPr>
              <a:t>A </a:t>
            </a:r>
            <a:r>
              <a:rPr lang="en-US" sz="1400" dirty="0">
                <a:latin typeface="Calibri Light" panose="020F0302020204030204" pitchFamily="34" charset="0"/>
                <a:cs typeface="Calibri Light" panose="020F0302020204030204" pitchFamily="34" charset="0"/>
              </a:rPr>
              <a:t>comic book version of the story. And we do it the way Walt Disney did it. </a:t>
            </a:r>
            <a:endParaRPr lang="en-US" sz="1400" dirty="0" smtClean="0">
              <a:latin typeface="Calibri Light" panose="020F0302020204030204" pitchFamily="34" charset="0"/>
              <a:cs typeface="Calibri Light" panose="020F0302020204030204" pitchFamily="34" charset="0"/>
            </a:endParaRPr>
          </a:p>
          <a:p>
            <a:endParaRPr lang="en-US" sz="1400" dirty="0">
              <a:latin typeface="Calibri Light" panose="020F0302020204030204" pitchFamily="34" charset="0"/>
              <a:cs typeface="Calibri Light" panose="020F0302020204030204" pitchFamily="34" charset="0"/>
            </a:endParaRPr>
          </a:p>
          <a:p>
            <a:r>
              <a:rPr lang="en-US" sz="1400" dirty="0" smtClean="0">
                <a:latin typeface="Calibri Light" panose="020F0302020204030204" pitchFamily="34" charset="0"/>
                <a:cs typeface="Calibri Light" panose="020F0302020204030204" pitchFamily="34" charset="0"/>
              </a:rPr>
              <a:t>We </a:t>
            </a:r>
            <a:r>
              <a:rPr lang="en-US" sz="1400" dirty="0">
                <a:latin typeface="Calibri Light" panose="020F0302020204030204" pitchFamily="34" charset="0"/>
                <a:cs typeface="Calibri Light" panose="020F0302020204030204" pitchFamily="34" charset="0"/>
              </a:rPr>
              <a:t>have 4×8 sheets of bulletin board material, and we pin up drawings and we pitch them to each other. To see how things flow</a:t>
            </a:r>
            <a:r>
              <a:rPr lang="en-US" sz="1400" dirty="0" smtClean="0">
                <a:latin typeface="Calibri Light" panose="020F0302020204030204" pitchFamily="34" charset="0"/>
                <a:cs typeface="Calibri Light" panose="020F0302020204030204" pitchFamily="34" charset="0"/>
              </a:rPr>
              <a:t>.</a:t>
            </a:r>
          </a:p>
          <a:p>
            <a:endParaRPr lang="it-IT" sz="1400" dirty="0" smtClean="0">
              <a:latin typeface="Calibri Light" panose="020F0302020204030204" pitchFamily="34" charset="0"/>
              <a:cs typeface="Calibri Light" panose="020F0302020204030204" pitchFamily="34" charset="0"/>
            </a:endParaRPr>
          </a:p>
          <a:p>
            <a:endParaRPr lang="it-IT" sz="1400" dirty="0" smtClean="0">
              <a:latin typeface="Calibri Light" panose="020F0302020204030204" pitchFamily="34" charset="0"/>
              <a:cs typeface="Calibri Light" panose="020F0302020204030204" pitchFamily="34" charset="0"/>
            </a:endParaRPr>
          </a:p>
          <a:p>
            <a:r>
              <a:rPr lang="en-US" sz="1400" dirty="0">
                <a:latin typeface="Calibri Light" panose="020F0302020204030204" pitchFamily="34" charset="0"/>
                <a:cs typeface="Calibri Light" panose="020F0302020204030204" pitchFamily="34" charset="0"/>
              </a:rPr>
              <a:t>Because no matter all the great animation you can do will never save a bad story.</a:t>
            </a:r>
            <a:endParaRPr lang="it-IT" sz="1400" dirty="0">
              <a:latin typeface="Calibri Light" panose="020F0302020204030204" pitchFamily="34" charset="0"/>
              <a:cs typeface="Calibri Light" panose="020F0302020204030204" pitchFamily="34" charset="0"/>
            </a:endParaRPr>
          </a:p>
          <a:p>
            <a:endParaRPr lang="it-IT" sz="1400" dirty="0" smtClean="0">
              <a:latin typeface="Calibri Light" panose="020F0302020204030204" pitchFamily="34" charset="0"/>
              <a:cs typeface="Calibri Light" panose="020F0302020204030204" pitchFamily="34" charset="0"/>
            </a:endParaRPr>
          </a:p>
          <a:p>
            <a:endParaRPr lang="it-IT" sz="1400" dirty="0" smtClean="0">
              <a:latin typeface="Calibri Light" panose="020F0302020204030204" pitchFamily="34" charset="0"/>
              <a:cs typeface="Calibri Light" panose="020F0302020204030204" pitchFamily="34" charset="0"/>
            </a:endParaRPr>
          </a:p>
          <a:p>
            <a:r>
              <a:rPr lang="en-US" sz="1400" dirty="0">
                <a:latin typeface="Calibri Light" panose="020F0302020204030204" pitchFamily="34" charset="0"/>
                <a:cs typeface="Calibri Light" panose="020F0302020204030204" pitchFamily="34" charset="0"/>
              </a:rPr>
              <a:t>We’ll even slow the production down or stop production to get the story right because we believe that it’s the story that entertains audiences. </a:t>
            </a:r>
            <a:endParaRPr lang="en-US" sz="1400" dirty="0" smtClean="0">
              <a:latin typeface="Calibri Light" panose="020F0302020204030204" pitchFamily="34" charset="0"/>
              <a:cs typeface="Calibri Light" panose="020F0302020204030204" pitchFamily="34" charset="0"/>
            </a:endParaRPr>
          </a:p>
          <a:p>
            <a:endParaRPr lang="en-US" sz="1400" dirty="0">
              <a:latin typeface="Calibri Light" panose="020F0302020204030204" pitchFamily="34" charset="0"/>
              <a:cs typeface="Calibri Light" panose="020F0302020204030204" pitchFamily="34" charset="0"/>
            </a:endParaRPr>
          </a:p>
          <a:p>
            <a:r>
              <a:rPr lang="en-US" sz="1400" dirty="0" smtClean="0">
                <a:latin typeface="Calibri Light" panose="020F0302020204030204" pitchFamily="34" charset="0"/>
                <a:cs typeface="Calibri Light" panose="020F0302020204030204" pitchFamily="34" charset="0"/>
              </a:rPr>
              <a:t>It’s </a:t>
            </a:r>
            <a:r>
              <a:rPr lang="en-US" sz="1400" dirty="0">
                <a:latin typeface="Calibri Light" panose="020F0302020204030204" pitchFamily="34" charset="0"/>
                <a:cs typeface="Calibri Light" panose="020F0302020204030204" pitchFamily="34" charset="0"/>
              </a:rPr>
              <a:t>not the technology. It’s not the way something looks. </a:t>
            </a:r>
            <a:r>
              <a:rPr lang="en-US" sz="1400" b="1" dirty="0">
                <a:latin typeface="Calibri Light" panose="020F0302020204030204" pitchFamily="34" charset="0"/>
                <a:cs typeface="Calibri Light" panose="020F0302020204030204" pitchFamily="34" charset="0"/>
              </a:rPr>
              <a:t>It’s the story.</a:t>
            </a:r>
            <a:endParaRPr lang="it-IT" sz="1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93577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 y="389337"/>
            <a:ext cx="7620000" cy="5391150"/>
          </a:xfrm>
          <a:prstGeom prst="rect">
            <a:avLst/>
          </a:prstGeom>
        </p:spPr>
      </p:pic>
    </p:spTree>
    <p:extLst>
      <p:ext uri="{BB962C8B-B14F-4D97-AF65-F5344CB8AC3E}">
        <p14:creationId xmlns:p14="http://schemas.microsoft.com/office/powerpoint/2010/main" val="3431998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6732240" y="764704"/>
            <a:ext cx="2411760" cy="461665"/>
          </a:xfrm>
          <a:prstGeom prst="rect">
            <a:avLst/>
          </a:prstGeom>
          <a:noFill/>
        </p:spPr>
        <p:txBody>
          <a:bodyPr wrap="square" rtlCol="0">
            <a:spAutoFit/>
          </a:bodyPr>
          <a:lstStyle/>
          <a:p>
            <a:pPr algn="ctr"/>
            <a:r>
              <a:rPr lang="it-IT" dirty="0" smtClean="0">
                <a:latin typeface="Comic Sans MS" panose="030F0702030302020204" pitchFamily="66" charset="0"/>
                <a:cs typeface="Calibri Light" panose="020F0302020204030204" pitchFamily="34" charset="0"/>
              </a:rPr>
              <a:t>5 - Voice talent</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First, </a:t>
            </a:r>
            <a:endParaRPr lang="it-IT" sz="1600" dirty="0">
              <a:latin typeface="Calibri Light" panose="020F0302020204030204" pitchFamily="34" charset="0"/>
              <a:cs typeface="Calibri Light" panose="020F030202020403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 y="391641"/>
            <a:ext cx="6311203" cy="3685431"/>
          </a:xfrm>
          <a:prstGeom prst="rect">
            <a:avLst/>
          </a:prstGeom>
        </p:spPr>
      </p:pic>
      <p:sp>
        <p:nvSpPr>
          <p:cNvPr id="9" name="CasellaDiTesto 8"/>
          <p:cNvSpPr txBox="1"/>
          <p:nvPr/>
        </p:nvSpPr>
        <p:spPr>
          <a:xfrm>
            <a:off x="142875" y="4365104"/>
            <a:ext cx="8677597" cy="1815882"/>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First, temporary "scratch" voices are </a:t>
            </a:r>
            <a:r>
              <a:rPr lang="en-US" sz="1600" b="1" dirty="0">
                <a:latin typeface="Calibri Light" panose="020F0302020204030204" pitchFamily="34" charset="0"/>
                <a:cs typeface="Calibri Light" panose="020F0302020204030204" pitchFamily="34" charset="0"/>
              </a:rPr>
              <a:t>recorded by </a:t>
            </a:r>
            <a:r>
              <a:rPr lang="en-US" sz="1600" b="1" dirty="0" err="1">
                <a:latin typeface="Calibri Light" panose="020F0302020204030204" pitchFamily="34" charset="0"/>
                <a:cs typeface="Calibri Light" panose="020F0302020204030204" pitchFamily="34" charset="0"/>
              </a:rPr>
              <a:t>pixar</a:t>
            </a:r>
            <a:r>
              <a:rPr lang="en-US" sz="1600" b="1" dirty="0">
                <a:latin typeface="Calibri Light" panose="020F0302020204030204" pitchFamily="34" charset="0"/>
                <a:cs typeface="Calibri Light" panose="020F0302020204030204" pitchFamily="34" charset="0"/>
              </a:rPr>
              <a:t> artists </a:t>
            </a:r>
            <a:r>
              <a:rPr lang="en-US" sz="1600" dirty="0">
                <a:latin typeface="Calibri Light" panose="020F0302020204030204" pitchFamily="34" charset="0"/>
                <a:cs typeface="Calibri Light" panose="020F0302020204030204" pitchFamily="34" charset="0"/>
              </a:rPr>
              <a:t>for the storyboard reels. </a:t>
            </a:r>
            <a:endParaRPr lang="en-US" sz="1600" dirty="0" smtClean="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smtClean="0">
                <a:latin typeface="Calibri Light" panose="020F0302020204030204" pitchFamily="34" charset="0"/>
                <a:cs typeface="Calibri Light" panose="020F0302020204030204" pitchFamily="34" charset="0"/>
              </a:rPr>
              <a:t>Later</a:t>
            </a:r>
            <a:r>
              <a:rPr lang="en-US" sz="1600" dirty="0">
                <a:latin typeface="Calibri Light" panose="020F0302020204030204" pitchFamily="34" charset="0"/>
                <a:cs typeface="Calibri Light" panose="020F0302020204030204" pitchFamily="34" charset="0"/>
              </a:rPr>
              <a:t>, when the story and dialogue are further along, </a:t>
            </a:r>
            <a:r>
              <a:rPr lang="en-US" sz="1600" b="1" dirty="0">
                <a:latin typeface="Calibri Light" panose="020F0302020204030204" pitchFamily="34" charset="0"/>
                <a:cs typeface="Calibri Light" panose="020F0302020204030204" pitchFamily="34" charset="0"/>
              </a:rPr>
              <a:t>professional actors </a:t>
            </a:r>
            <a:r>
              <a:rPr lang="en-US" sz="1600" dirty="0">
                <a:latin typeface="Calibri Light" panose="020F0302020204030204" pitchFamily="34" charset="0"/>
                <a:cs typeface="Calibri Light" panose="020F0302020204030204" pitchFamily="34" charset="0"/>
              </a:rPr>
              <a:t>begin recording the character voices, reading from a script and improvising. </a:t>
            </a:r>
            <a:endParaRPr lang="en-US" sz="1600" dirty="0" smtClean="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smtClean="0">
                <a:latin typeface="Calibri Light" panose="020F0302020204030204" pitchFamily="34" charset="0"/>
                <a:cs typeface="Calibri Light" panose="020F0302020204030204" pitchFamily="34" charset="0"/>
              </a:rPr>
              <a:t>Actors </a:t>
            </a:r>
            <a:r>
              <a:rPr lang="en-US" sz="1600" dirty="0">
                <a:latin typeface="Calibri Light" panose="020F0302020204030204" pitchFamily="34" charset="0"/>
                <a:cs typeface="Calibri Light" panose="020F0302020204030204" pitchFamily="34" charset="0"/>
              </a:rPr>
              <a:t>must record lines </a:t>
            </a:r>
            <a:r>
              <a:rPr lang="en-US" sz="1600" b="1" dirty="0">
                <a:latin typeface="Calibri Light" panose="020F0302020204030204" pitchFamily="34" charset="0"/>
                <a:cs typeface="Calibri Light" panose="020F0302020204030204" pitchFamily="34" charset="0"/>
              </a:rPr>
              <a:t>several different ways</a:t>
            </a:r>
            <a:r>
              <a:rPr lang="en-US" sz="1600" dirty="0">
                <a:latin typeface="Calibri Light" panose="020F0302020204030204" pitchFamily="34" charset="0"/>
                <a:cs typeface="Calibri Light" panose="020F0302020204030204" pitchFamily="34" charset="0"/>
              </a:rPr>
              <a:t>, and the best reading is eventually animated. sometimes, scratch voices are so good, they are not replaced.</a:t>
            </a:r>
            <a:endParaRPr lang="it-IT"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65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6732240" y="764704"/>
            <a:ext cx="2411760" cy="461665"/>
          </a:xfrm>
          <a:prstGeom prst="rect">
            <a:avLst/>
          </a:prstGeom>
          <a:noFill/>
        </p:spPr>
        <p:txBody>
          <a:bodyPr wrap="square" rtlCol="0">
            <a:spAutoFit/>
          </a:bodyPr>
          <a:lstStyle/>
          <a:p>
            <a:pPr algn="ctr"/>
            <a:r>
              <a:rPr lang="it-IT" dirty="0">
                <a:latin typeface="Comic Sans MS" panose="030F0702030302020204" pitchFamily="66" charset="0"/>
                <a:cs typeface="Calibri Light" panose="020F0302020204030204" pitchFamily="34" charset="0"/>
              </a:rPr>
              <a:t>6</a:t>
            </a:r>
            <a:r>
              <a:rPr lang="it-IT" dirty="0" smtClean="0">
                <a:latin typeface="Comic Sans MS" panose="030F0702030302020204" pitchFamily="66" charset="0"/>
                <a:cs typeface="Calibri Light" panose="020F0302020204030204" pitchFamily="34" charset="0"/>
              </a:rPr>
              <a:t> - </a:t>
            </a:r>
            <a:r>
              <a:rPr lang="it-IT" dirty="0" err="1" smtClean="0">
                <a:latin typeface="Comic Sans MS" panose="030F0702030302020204" pitchFamily="66" charset="0"/>
                <a:cs typeface="Calibri Light" panose="020F0302020204030204" pitchFamily="34" charset="0"/>
              </a:rPr>
              <a:t>Reels</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1" y="1957259"/>
            <a:ext cx="8820472" cy="1815882"/>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A reel is a </a:t>
            </a:r>
            <a:r>
              <a:rPr lang="en-US" sz="1600" b="1" dirty="0">
                <a:latin typeface="Calibri Light" panose="020F0302020204030204" pitchFamily="34" charset="0"/>
                <a:cs typeface="Calibri Light" panose="020F0302020204030204" pitchFamily="34" charset="0"/>
              </a:rPr>
              <a:t>videotape</a:t>
            </a:r>
            <a:r>
              <a:rPr lang="en-US" sz="1600" dirty="0">
                <a:latin typeface="Calibri Light" panose="020F0302020204030204" pitchFamily="34" charset="0"/>
                <a:cs typeface="Calibri Light" panose="020F0302020204030204" pitchFamily="34" charset="0"/>
              </a:rPr>
              <a:t> that allows the cleaned-up storyboard sequence to stand alone, without a pitch </a:t>
            </a:r>
            <a:r>
              <a:rPr lang="en-US" sz="1600" dirty="0" err="1">
                <a:latin typeface="Calibri Light" panose="020F0302020204030204" pitchFamily="34" charset="0"/>
                <a:cs typeface="Calibri Light" panose="020F0302020204030204" pitchFamily="34" charset="0"/>
              </a:rPr>
              <a:t>persaon</a:t>
            </a:r>
            <a:r>
              <a:rPr lang="en-US" sz="1600" dirty="0">
                <a:latin typeface="Calibri Light" panose="020F0302020204030204" pitchFamily="34" charset="0"/>
                <a:cs typeface="Calibri Light" panose="020F0302020204030204" pitchFamily="34" charset="0"/>
              </a:rPr>
              <a:t> to tell the story. </a:t>
            </a:r>
            <a:endParaRPr lang="en-US" sz="1600" dirty="0" smtClean="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smtClean="0">
                <a:latin typeface="Calibri Light" panose="020F0302020204030204" pitchFamily="34" charset="0"/>
                <a:cs typeface="Calibri Light" panose="020F0302020204030204" pitchFamily="34" charset="0"/>
              </a:rPr>
              <a:t>A </a:t>
            </a:r>
            <a:r>
              <a:rPr lang="en-US" sz="1600" dirty="0">
                <a:latin typeface="Calibri Light" panose="020F0302020204030204" pitchFamily="34" charset="0"/>
                <a:cs typeface="Calibri Light" panose="020F0302020204030204" pitchFamily="34" charset="0"/>
              </a:rPr>
              <a:t>pitch can be successful because the story teller is strong, so reels are an essential step to validate the sequence and are the first instance that the "timing" of the sequence is understood. </a:t>
            </a:r>
            <a:endParaRPr lang="en-US" sz="1600" dirty="0" smtClean="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smtClean="0">
                <a:latin typeface="Calibri Light" panose="020F0302020204030204" pitchFamily="34" charset="0"/>
                <a:cs typeface="Calibri Light" panose="020F0302020204030204" pitchFamily="34" charset="0"/>
              </a:rPr>
              <a:t>Editorial </a:t>
            </a:r>
            <a:r>
              <a:rPr lang="en-US" sz="1600" dirty="0">
                <a:latin typeface="Calibri Light" panose="020F0302020204030204" pitchFamily="34" charset="0"/>
                <a:cs typeface="Calibri Light" panose="020F0302020204030204" pitchFamily="34" charset="0"/>
              </a:rPr>
              <a:t>uses the information to fix the length and other elements of each shot in a sequence.</a:t>
            </a:r>
            <a:endParaRPr lang="it-IT"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26331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0" y="-36985"/>
            <a:ext cx="9144000" cy="428626"/>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6" name="Rettangolo 5"/>
          <p:cNvSpPr/>
          <p:nvPr/>
        </p:nvSpPr>
        <p:spPr bwMode="auto">
          <a:xfrm>
            <a:off x="0" y="6429375"/>
            <a:ext cx="9144000" cy="42862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it-IT"/>
          </a:p>
        </p:txBody>
      </p:sp>
      <p:sp>
        <p:nvSpPr>
          <p:cNvPr id="7" name="Rectangle 1"/>
          <p:cNvSpPr>
            <a:spLocks noChangeArrowheads="1"/>
          </p:cNvSpPr>
          <p:nvPr/>
        </p:nvSpPr>
        <p:spPr bwMode="auto">
          <a:xfrm>
            <a:off x="142875" y="6491288"/>
            <a:ext cx="8929688" cy="3063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solidFill>
                  <a:schemeClr val="tx1">
                    <a:lumMod val="65000"/>
                    <a:lumOff val="35000"/>
                  </a:schemeClr>
                </a:solidFill>
                <a:latin typeface="Calibri" charset="0"/>
              </a:rPr>
              <a:t>Tecniche di animazione 3D                                                                                                                                                Prof. Marcucci</a:t>
            </a:r>
            <a:endParaRPr lang="it-IT" sz="1400" b="1" dirty="0">
              <a:solidFill>
                <a:schemeClr val="tx1">
                  <a:lumMod val="65000"/>
                  <a:lumOff val="35000"/>
                </a:schemeClr>
              </a:solidFill>
              <a:latin typeface="Calibri" charset="0"/>
            </a:endParaRPr>
          </a:p>
        </p:txBody>
      </p:sp>
      <p:sp>
        <p:nvSpPr>
          <p:cNvPr id="12" name="Rectangle 1"/>
          <p:cNvSpPr>
            <a:spLocks noChangeArrowheads="1"/>
          </p:cNvSpPr>
          <p:nvPr/>
        </p:nvSpPr>
        <p:spPr bwMode="auto">
          <a:xfrm>
            <a:off x="142875" y="-11113"/>
            <a:ext cx="8929688" cy="306323"/>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it-IT" sz="1400" b="1" dirty="0" smtClean="0">
                <a:latin typeface="Calibri" charset="0"/>
              </a:rPr>
              <a:t>01 </a:t>
            </a:r>
            <a:r>
              <a:rPr lang="it-IT" sz="1400" b="1" dirty="0" smtClean="0">
                <a:solidFill>
                  <a:schemeClr val="bg1">
                    <a:lumMod val="50000"/>
                  </a:schemeClr>
                </a:solidFill>
                <a:latin typeface="Calibri" charset="0"/>
              </a:rPr>
              <a:t>      </a:t>
            </a:r>
            <a:r>
              <a:rPr lang="it-IT" sz="1400" b="1" dirty="0">
                <a:solidFill>
                  <a:schemeClr val="bg1">
                    <a:lumMod val="50000"/>
                  </a:schemeClr>
                </a:solidFill>
                <a:latin typeface="Calibri" charset="0"/>
              </a:rPr>
              <a:t>				                      </a:t>
            </a:r>
            <a:r>
              <a:rPr lang="it-IT" sz="1400" b="1" dirty="0" smtClean="0">
                <a:solidFill>
                  <a:schemeClr val="bg1">
                    <a:lumMod val="50000"/>
                  </a:schemeClr>
                </a:solidFill>
                <a:latin typeface="Calibri" charset="0"/>
              </a:rPr>
              <a:t>		                                       </a:t>
            </a:r>
            <a:endParaRPr lang="it-IT" sz="1400" b="1" dirty="0">
              <a:solidFill>
                <a:schemeClr val="bg1">
                  <a:lumMod val="50000"/>
                </a:schemeClr>
              </a:solidFill>
              <a:latin typeface="Calibri" charset="0"/>
            </a:endParaRPr>
          </a:p>
        </p:txBody>
      </p:sp>
      <p:sp>
        <p:nvSpPr>
          <p:cNvPr id="2" name="CasellaDiTesto 1"/>
          <p:cNvSpPr txBox="1"/>
          <p:nvPr/>
        </p:nvSpPr>
        <p:spPr>
          <a:xfrm>
            <a:off x="0" y="764704"/>
            <a:ext cx="9144000" cy="461665"/>
          </a:xfrm>
          <a:prstGeom prst="rect">
            <a:avLst/>
          </a:prstGeom>
          <a:noFill/>
        </p:spPr>
        <p:txBody>
          <a:bodyPr wrap="square" rtlCol="0">
            <a:spAutoFit/>
          </a:bodyPr>
          <a:lstStyle/>
          <a:p>
            <a:pPr algn="ctr"/>
            <a:r>
              <a:rPr lang="it-IT" dirty="0" smtClean="0">
                <a:latin typeface="Comic Sans MS" panose="030F0702030302020204" pitchFamily="66" charset="0"/>
                <a:cs typeface="Calibri Light" panose="020F0302020204030204" pitchFamily="34" charset="0"/>
              </a:rPr>
              <a:t>7 – Look and </a:t>
            </a:r>
            <a:r>
              <a:rPr lang="it-IT" dirty="0" err="1" smtClean="0">
                <a:latin typeface="Comic Sans MS" panose="030F0702030302020204" pitchFamily="66" charset="0"/>
                <a:cs typeface="Calibri Light" panose="020F0302020204030204" pitchFamily="34" charset="0"/>
              </a:rPr>
              <a:t>feel</a:t>
            </a:r>
            <a:endParaRPr lang="it-IT" dirty="0">
              <a:latin typeface="Comic Sans MS" panose="030F0702030302020204" pitchFamily="66" charset="0"/>
              <a:cs typeface="Calibri Light" panose="020F0302020204030204" pitchFamily="34" charset="0"/>
            </a:endParaRPr>
          </a:p>
        </p:txBody>
      </p:sp>
      <p:sp>
        <p:nvSpPr>
          <p:cNvPr id="4" name="CasellaDiTesto 3"/>
          <p:cNvSpPr txBox="1"/>
          <p:nvPr/>
        </p:nvSpPr>
        <p:spPr>
          <a:xfrm>
            <a:off x="323528" y="1556792"/>
            <a:ext cx="8496944" cy="338554"/>
          </a:xfrm>
          <a:prstGeom prst="rect">
            <a:avLst/>
          </a:prstGeom>
          <a:noFill/>
        </p:spPr>
        <p:txBody>
          <a:bodyPr wrap="square" rtlCol="0">
            <a:spAutoFit/>
          </a:bodyPr>
          <a:lstStyle/>
          <a:p>
            <a:r>
              <a:rPr lang="en-US" sz="1600" dirty="0" smtClean="0">
                <a:latin typeface="Calibri Light" panose="020F0302020204030204" pitchFamily="34" charset="0"/>
                <a:cs typeface="Calibri Light" panose="020F0302020204030204" pitchFamily="34" charset="0"/>
              </a:rPr>
              <a:t> </a:t>
            </a:r>
            <a:endParaRPr lang="it-IT" sz="1600" dirty="0">
              <a:latin typeface="Calibri Light" panose="020F0302020204030204" pitchFamily="34" charset="0"/>
              <a:cs typeface="Calibri Light" panose="020F0302020204030204" pitchFamily="34" charset="0"/>
            </a:endParaRPr>
          </a:p>
        </p:txBody>
      </p:sp>
      <p:sp>
        <p:nvSpPr>
          <p:cNvPr id="9" name="CasellaDiTesto 8"/>
          <p:cNvSpPr txBox="1"/>
          <p:nvPr/>
        </p:nvSpPr>
        <p:spPr>
          <a:xfrm>
            <a:off x="0" y="1957258"/>
            <a:ext cx="8964487" cy="338554"/>
          </a:xfrm>
          <a:prstGeom prst="rect">
            <a:avLst/>
          </a:prstGeom>
          <a:noFill/>
        </p:spPr>
        <p:txBody>
          <a:bodyPr wrap="square" rtlCol="0">
            <a:spAutoFit/>
          </a:bodyPr>
          <a:lstStyle/>
          <a:p>
            <a:endParaRPr lang="it-IT" sz="1600" dirty="0">
              <a:latin typeface="Calibri Light" panose="020F0302020204030204" pitchFamily="34" charset="0"/>
              <a:cs typeface="Calibri Light" panose="020F030202020403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274277"/>
            <a:ext cx="5260798" cy="2986855"/>
          </a:xfrm>
          <a:prstGeom prst="rect">
            <a:avLst/>
          </a:prstGeom>
        </p:spPr>
      </p:pic>
      <p:sp>
        <p:nvSpPr>
          <p:cNvPr id="10" name="CasellaDiTesto 9"/>
          <p:cNvSpPr txBox="1"/>
          <p:nvPr/>
        </p:nvSpPr>
        <p:spPr>
          <a:xfrm>
            <a:off x="323528" y="4941168"/>
            <a:ext cx="8496944" cy="1569660"/>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Based on the initial text treatment, storyboards and their own creative brainstorming and development work, the </a:t>
            </a:r>
            <a:r>
              <a:rPr lang="en-US" sz="1600" b="1" dirty="0">
                <a:latin typeface="Calibri Light" panose="020F0302020204030204" pitchFamily="34" charset="0"/>
                <a:cs typeface="Calibri Light" panose="020F0302020204030204" pitchFamily="34" charset="0"/>
              </a:rPr>
              <a:t>art department </a:t>
            </a:r>
            <a:r>
              <a:rPr lang="en-US" sz="1600" dirty="0">
                <a:latin typeface="Calibri Light" panose="020F0302020204030204" pitchFamily="34" charset="0"/>
                <a:cs typeface="Calibri Light" panose="020F0302020204030204" pitchFamily="34" charset="0"/>
              </a:rPr>
              <a:t>creates inspirational art </a:t>
            </a:r>
            <a:r>
              <a:rPr lang="en-US" sz="1600" b="1" dirty="0" err="1">
                <a:latin typeface="Calibri Light" panose="020F0302020204030204" pitchFamily="34" charset="0"/>
                <a:cs typeface="Calibri Light" panose="020F0302020204030204" pitchFamily="34" charset="0"/>
              </a:rPr>
              <a:t>ilustrating</a:t>
            </a:r>
            <a:r>
              <a:rPr lang="en-US" sz="1600" b="1" dirty="0">
                <a:latin typeface="Calibri Light" panose="020F0302020204030204" pitchFamily="34" charset="0"/>
                <a:cs typeface="Calibri Light" panose="020F0302020204030204" pitchFamily="34" charset="0"/>
              </a:rPr>
              <a:t> the world and the characters</a:t>
            </a:r>
            <a:r>
              <a:rPr lang="en-US" sz="1600" dirty="0">
                <a:latin typeface="Calibri Light" panose="020F0302020204030204" pitchFamily="34" charset="0"/>
                <a:cs typeface="Calibri Light" panose="020F0302020204030204" pitchFamily="34" charset="0"/>
              </a:rPr>
              <a:t>. </a:t>
            </a:r>
          </a:p>
          <a:p>
            <a:r>
              <a:rPr lang="en-US" sz="1600" dirty="0" smtClean="0">
                <a:latin typeface="Calibri Light" panose="020F0302020204030204" pitchFamily="34" charset="0"/>
                <a:cs typeface="Calibri Light" panose="020F0302020204030204" pitchFamily="34" charset="0"/>
              </a:rPr>
              <a:t>It </a:t>
            </a:r>
            <a:r>
              <a:rPr lang="en-US" sz="1600" dirty="0">
                <a:latin typeface="Calibri Light" panose="020F0302020204030204" pitchFamily="34" charset="0"/>
                <a:cs typeface="Calibri Light" panose="020F0302020204030204" pitchFamily="34" charset="0"/>
              </a:rPr>
              <a:t>also designs sets, props, visual looks for surfaces and </a:t>
            </a:r>
            <a:r>
              <a:rPr lang="en-US" sz="1600" dirty="0" err="1">
                <a:latin typeface="Calibri Light" panose="020F0302020204030204" pitchFamily="34" charset="0"/>
                <a:cs typeface="Calibri Light" panose="020F0302020204030204" pitchFamily="34" charset="0"/>
              </a:rPr>
              <a:t>colours</a:t>
            </a:r>
            <a:r>
              <a:rPr lang="en-US" sz="1600" dirty="0">
                <a:latin typeface="Calibri Light" panose="020F0302020204030204" pitchFamily="34" charset="0"/>
                <a:cs typeface="Calibri Light" panose="020F0302020204030204" pitchFamily="34" charset="0"/>
              </a:rPr>
              <a:t> and "</a:t>
            </a:r>
            <a:r>
              <a:rPr lang="en-US" sz="1600" dirty="0" err="1">
                <a:latin typeface="Calibri Light" panose="020F0302020204030204" pitchFamily="34" charset="0"/>
                <a:cs typeface="Calibri Light" panose="020F0302020204030204" pitchFamily="34" charset="0"/>
              </a:rPr>
              <a:t>colour</a:t>
            </a:r>
            <a:r>
              <a:rPr lang="en-US" sz="1600" dirty="0">
                <a:latin typeface="Calibri Light" panose="020F0302020204030204" pitchFamily="34" charset="0"/>
                <a:cs typeface="Calibri Light" panose="020F0302020204030204" pitchFamily="34" charset="0"/>
              </a:rPr>
              <a:t> scripts" for lighting, which are </a:t>
            </a:r>
            <a:r>
              <a:rPr lang="en-US" sz="1600" b="1" dirty="0">
                <a:latin typeface="Calibri Light" panose="020F0302020204030204" pitchFamily="34" charset="0"/>
                <a:cs typeface="Calibri Light" panose="020F0302020204030204" pitchFamily="34" charset="0"/>
              </a:rPr>
              <a:t>impressionistic pastel illustrations </a:t>
            </a:r>
            <a:r>
              <a:rPr lang="en-US" sz="1600" dirty="0">
                <a:latin typeface="Calibri Light" panose="020F0302020204030204" pitchFamily="34" charset="0"/>
                <a:cs typeface="Calibri Light" panose="020F0302020204030204" pitchFamily="34" charset="0"/>
              </a:rPr>
              <a:t>that emphasize the light in screens. The art department designs all the characters, major set locations, props and </a:t>
            </a:r>
            <a:r>
              <a:rPr lang="en-US" sz="1600" dirty="0" err="1">
                <a:latin typeface="Calibri Light" panose="020F0302020204030204" pitchFamily="34" charset="0"/>
                <a:cs typeface="Calibri Light" panose="020F0302020204030204" pitchFamily="34" charset="0"/>
              </a:rPr>
              <a:t>colour</a:t>
            </a:r>
            <a:r>
              <a:rPr lang="en-US" sz="1600" dirty="0">
                <a:latin typeface="Calibri Light" panose="020F0302020204030204" pitchFamily="34" charset="0"/>
                <a:cs typeface="Calibri Light" panose="020F0302020204030204" pitchFamily="34" charset="0"/>
              </a:rPr>
              <a:t> palettes for the film. </a:t>
            </a:r>
            <a:endParaRPr lang="it-IT"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9341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Office\Modelli\Presentazione vuota.pot</Template>
  <TotalTime>2653</TotalTime>
  <Words>1244</Words>
  <Application>Microsoft Office PowerPoint</Application>
  <PresentationFormat>Presentazione su schermo (4:3)</PresentationFormat>
  <Paragraphs>132</Paragraphs>
  <Slides>18</Slides>
  <Notes>18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Calibri Light</vt:lpstr>
      <vt:lpstr>Comic Sans MS</vt:lpstr>
      <vt:lpstr>Times New Roman</vt:lpstr>
      <vt:lpstr>Presentazione vuota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cattedrale gotica</dc:title>
  <dc:creator>m</dc:creator>
  <cp:lastModifiedBy>marco marcucci</cp:lastModifiedBy>
  <cp:revision>201</cp:revision>
  <cp:lastPrinted>2013-06-13T11:13:03Z</cp:lastPrinted>
  <dcterms:created xsi:type="dcterms:W3CDTF">2013-06-10T09:20:39Z</dcterms:created>
  <dcterms:modified xsi:type="dcterms:W3CDTF">2017-01-30T17:51:51Z</dcterms:modified>
</cp:coreProperties>
</file>